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6" r:id="rId4"/>
    <p:sldId id="258" r:id="rId5"/>
    <p:sldId id="259" r:id="rId6"/>
    <p:sldId id="280" r:id="rId7"/>
    <p:sldId id="281" r:id="rId8"/>
    <p:sldId id="267" r:id="rId9"/>
    <p:sldId id="269" r:id="rId10"/>
    <p:sldId id="270" r:id="rId11"/>
    <p:sldId id="260" r:id="rId12"/>
    <p:sldId id="271" r:id="rId13"/>
    <p:sldId id="273" r:id="rId14"/>
    <p:sldId id="261" r:id="rId15"/>
    <p:sldId id="262" r:id="rId16"/>
    <p:sldId id="274" r:id="rId17"/>
    <p:sldId id="275" r:id="rId18"/>
    <p:sldId id="276" r:id="rId19"/>
    <p:sldId id="277" r:id="rId20"/>
    <p:sldId id="272" r:id="rId21"/>
    <p:sldId id="279" r:id="rId22"/>
    <p:sldId id="278" r:id="rId23"/>
    <p:sldId id="263" r:id="rId24"/>
    <p:sldId id="264" r:id="rId25"/>
    <p:sldId id="265" r:id="rId26"/>
  </p:sldIdLst>
  <p:sldSz cx="14630400" cy="8229600"/>
  <p:notesSz cx="8229600" cy="14630400"/>
  <p:embeddedFontLst>
    <p:embeddedFont>
      <p:font typeface="Fraunces Extra Bold" panose="020B0604020202020204" charset="-94"/>
      <p:regular r:id="rId28"/>
      <p:italic r:id="rId29"/>
    </p:embeddedFont>
    <p:embeddedFont>
      <p:font typeface="Nobile" panose="020B0604020202020204" charset="0"/>
      <p:regular r:id="rId30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FD0F851-EC5A-4D38-B0AD-8093EC10F338}" styleName="Açık Stil 1 - Vurgu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260"/>
  </p:normalViewPr>
  <p:slideViewPr>
    <p:cSldViewPr snapToGrid="0" snapToObjects="1">
      <p:cViewPr>
        <p:scale>
          <a:sx n="50" d="100"/>
          <a:sy n="50" d="100"/>
        </p:scale>
        <p:origin x="792" y="20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E35796-A58A-4E40-B5D2-8CF77A11CD12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95F524D7-E94E-43D5-A0C5-98FC2980B432}">
      <dgm:prSet/>
      <dgm:spPr/>
      <dgm:t>
        <a:bodyPr/>
        <a:lstStyle/>
        <a:p>
          <a:r>
            <a:rPr lang="tr-TR" b="1"/>
            <a:t>Programla uyumlu olmalı.</a:t>
          </a:r>
          <a:r>
            <a:rPr lang="tr-TR"/>
            <a:t> </a:t>
          </a:r>
          <a:endParaRPr lang="en-US"/>
        </a:p>
      </dgm:t>
    </dgm:pt>
    <dgm:pt modelId="{9BEDB024-29C8-40B6-98EE-790660B4971E}" type="parTrans" cxnId="{0AD2C825-F1F9-47BE-B11A-A9A23C6EB605}">
      <dgm:prSet/>
      <dgm:spPr/>
      <dgm:t>
        <a:bodyPr/>
        <a:lstStyle/>
        <a:p>
          <a:endParaRPr lang="en-US"/>
        </a:p>
      </dgm:t>
    </dgm:pt>
    <dgm:pt modelId="{875F1CF1-FE4B-4AB3-B57E-D99BCF5611F9}" type="sibTrans" cxnId="{0AD2C825-F1F9-47BE-B11A-A9A23C6EB605}">
      <dgm:prSet/>
      <dgm:spPr/>
      <dgm:t>
        <a:bodyPr/>
        <a:lstStyle/>
        <a:p>
          <a:endParaRPr lang="en-US"/>
        </a:p>
      </dgm:t>
    </dgm:pt>
    <dgm:pt modelId="{AAA9D332-84C2-4D84-A8AC-F080B0CEE970}">
      <dgm:prSet/>
      <dgm:spPr/>
      <dgm:t>
        <a:bodyPr/>
        <a:lstStyle/>
        <a:p>
          <a:r>
            <a:rPr lang="tr-TR"/>
            <a:t>Her ders kazanımı, program çıktılarıyla açıkça eşleştirilmelidir (Ders–Program eşleştirme tablosu).    </a:t>
          </a:r>
          <a:endParaRPr lang="en-US"/>
        </a:p>
      </dgm:t>
    </dgm:pt>
    <dgm:pt modelId="{77E30292-723F-4719-8DA2-9767AE755DE3}" type="parTrans" cxnId="{2FBE3004-09E3-4E0D-A3F4-2C4A2262683D}">
      <dgm:prSet/>
      <dgm:spPr/>
      <dgm:t>
        <a:bodyPr/>
        <a:lstStyle/>
        <a:p>
          <a:endParaRPr lang="en-US"/>
        </a:p>
      </dgm:t>
    </dgm:pt>
    <dgm:pt modelId="{C150AF02-4557-4243-8296-17769143DE1D}" type="sibTrans" cxnId="{2FBE3004-09E3-4E0D-A3F4-2C4A2262683D}">
      <dgm:prSet/>
      <dgm:spPr/>
      <dgm:t>
        <a:bodyPr/>
        <a:lstStyle/>
        <a:p>
          <a:endParaRPr lang="en-US"/>
        </a:p>
      </dgm:t>
    </dgm:pt>
    <dgm:pt modelId="{F88353B5-F2E5-4A24-A96F-B9BE53050276}">
      <dgm:prSet/>
      <dgm:spPr/>
      <dgm:t>
        <a:bodyPr/>
        <a:lstStyle/>
        <a:p>
          <a:r>
            <a:rPr lang="tr-TR" b="1"/>
            <a:t>Ölçülebilir fiil kullanın.</a:t>
          </a:r>
          <a:r>
            <a:rPr lang="tr-TR"/>
            <a:t> </a:t>
          </a:r>
          <a:endParaRPr lang="en-US"/>
        </a:p>
      </dgm:t>
    </dgm:pt>
    <dgm:pt modelId="{3CE88034-E787-43BA-9835-9176BE57BE91}" type="parTrans" cxnId="{34292EF6-B4BD-48A7-B248-DD3AC510AAD1}">
      <dgm:prSet/>
      <dgm:spPr/>
      <dgm:t>
        <a:bodyPr/>
        <a:lstStyle/>
        <a:p>
          <a:endParaRPr lang="en-US"/>
        </a:p>
      </dgm:t>
    </dgm:pt>
    <dgm:pt modelId="{ADC9F5A0-41EB-4A2A-8891-4976A94A4564}" type="sibTrans" cxnId="{34292EF6-B4BD-48A7-B248-DD3AC510AAD1}">
      <dgm:prSet/>
      <dgm:spPr/>
      <dgm:t>
        <a:bodyPr/>
        <a:lstStyle/>
        <a:p>
          <a:endParaRPr lang="en-US"/>
        </a:p>
      </dgm:t>
    </dgm:pt>
    <dgm:pt modelId="{86594A7C-4836-4B4B-A49E-C0BCF131FF48}">
      <dgm:prSet/>
      <dgm:spPr/>
      <dgm:t>
        <a:bodyPr/>
        <a:lstStyle/>
        <a:p>
          <a:r>
            <a:rPr lang="tr-TR"/>
            <a:t>“Bilir/anlar” yerine “açıklar, çözümler, uygular, değerlendirir, tasarlar” gibi eylemler yazın; bilişsel/duyuşsal/devinişsel düzeyi görünür kılın.  </a:t>
          </a:r>
          <a:endParaRPr lang="en-US"/>
        </a:p>
      </dgm:t>
    </dgm:pt>
    <dgm:pt modelId="{1A25BEBA-8B9C-4F47-82E2-142F8E448575}" type="parTrans" cxnId="{B3A2B94F-06A1-4AEA-B680-6D908E51033D}">
      <dgm:prSet/>
      <dgm:spPr/>
      <dgm:t>
        <a:bodyPr/>
        <a:lstStyle/>
        <a:p>
          <a:endParaRPr lang="en-US"/>
        </a:p>
      </dgm:t>
    </dgm:pt>
    <dgm:pt modelId="{7A5AB761-B94B-44EF-A7EF-F733123043A5}" type="sibTrans" cxnId="{B3A2B94F-06A1-4AEA-B680-6D908E51033D}">
      <dgm:prSet/>
      <dgm:spPr/>
      <dgm:t>
        <a:bodyPr/>
        <a:lstStyle/>
        <a:p>
          <a:endParaRPr lang="en-US"/>
        </a:p>
      </dgm:t>
    </dgm:pt>
    <dgm:pt modelId="{63557257-BEB0-42BA-B04C-A638F3D4FCC1}">
      <dgm:prSet/>
      <dgm:spPr/>
      <dgm:t>
        <a:bodyPr/>
        <a:lstStyle/>
        <a:p>
          <a:r>
            <a:rPr lang="tr-TR" b="1"/>
            <a:t>Değerlendirme ile hizalayın.</a:t>
          </a:r>
          <a:r>
            <a:rPr lang="tr-TR"/>
            <a:t> </a:t>
          </a:r>
          <a:endParaRPr lang="en-US"/>
        </a:p>
      </dgm:t>
    </dgm:pt>
    <dgm:pt modelId="{A5DC7FCD-DD9B-46A6-B932-82CA0E4064D0}" type="parTrans" cxnId="{DCB3CEB9-9958-4F12-9B09-F99008596CB4}">
      <dgm:prSet/>
      <dgm:spPr/>
      <dgm:t>
        <a:bodyPr/>
        <a:lstStyle/>
        <a:p>
          <a:endParaRPr lang="en-US"/>
        </a:p>
      </dgm:t>
    </dgm:pt>
    <dgm:pt modelId="{3DD3BE45-5636-4024-8CFD-B0FFA85B6A8E}" type="sibTrans" cxnId="{DCB3CEB9-9958-4F12-9B09-F99008596CB4}">
      <dgm:prSet/>
      <dgm:spPr/>
      <dgm:t>
        <a:bodyPr/>
        <a:lstStyle/>
        <a:p>
          <a:endParaRPr lang="en-US"/>
        </a:p>
      </dgm:t>
    </dgm:pt>
    <dgm:pt modelId="{AA99BBF9-8B0B-4348-BF29-C8F68BEF288F}">
      <dgm:prSet/>
      <dgm:spPr/>
      <dgm:t>
        <a:bodyPr/>
        <a:lstStyle/>
        <a:p>
          <a:r>
            <a:rPr lang="tr-TR"/>
            <a:t>Her kazanım için “nasıl ölçülecek?” sorusunun cevabı önceden planlı olsun (soru–kazanım matrisi, rubrik vb.).  </a:t>
          </a:r>
          <a:endParaRPr lang="en-US"/>
        </a:p>
      </dgm:t>
    </dgm:pt>
    <dgm:pt modelId="{29A18714-B289-49A4-9174-4FFE0E9FBF87}" type="parTrans" cxnId="{1325DDA8-8CE6-42D9-B9CF-0C23962C4FEA}">
      <dgm:prSet/>
      <dgm:spPr/>
      <dgm:t>
        <a:bodyPr/>
        <a:lstStyle/>
        <a:p>
          <a:endParaRPr lang="en-US"/>
        </a:p>
      </dgm:t>
    </dgm:pt>
    <dgm:pt modelId="{6E3F9506-7417-4289-903C-B3A8363F6053}" type="sibTrans" cxnId="{1325DDA8-8CE6-42D9-B9CF-0C23962C4FEA}">
      <dgm:prSet/>
      <dgm:spPr/>
      <dgm:t>
        <a:bodyPr/>
        <a:lstStyle/>
        <a:p>
          <a:endParaRPr lang="en-US"/>
        </a:p>
      </dgm:t>
    </dgm:pt>
    <dgm:pt modelId="{A5EFDCBA-368E-42FF-9976-BD1B1BBD4EE4}">
      <dgm:prSet/>
      <dgm:spPr/>
      <dgm:t>
        <a:bodyPr/>
        <a:lstStyle/>
        <a:p>
          <a:r>
            <a:rPr lang="tr-TR" b="1"/>
            <a:t>Ders planıyla tutarlı olsun.</a:t>
          </a:r>
          <a:r>
            <a:rPr lang="tr-TR"/>
            <a:t> </a:t>
          </a:r>
          <a:endParaRPr lang="en-US"/>
        </a:p>
      </dgm:t>
    </dgm:pt>
    <dgm:pt modelId="{629D352B-C57D-4F98-AF83-320DE1BACF14}" type="parTrans" cxnId="{DF414976-4374-40F7-8F50-1E10FEAB3CE7}">
      <dgm:prSet/>
      <dgm:spPr/>
      <dgm:t>
        <a:bodyPr/>
        <a:lstStyle/>
        <a:p>
          <a:endParaRPr lang="en-US"/>
        </a:p>
      </dgm:t>
    </dgm:pt>
    <dgm:pt modelId="{BD1B198B-7AD3-4C39-A442-725CFD8FE6E7}" type="sibTrans" cxnId="{DF414976-4374-40F7-8F50-1E10FEAB3CE7}">
      <dgm:prSet/>
      <dgm:spPr/>
      <dgm:t>
        <a:bodyPr/>
        <a:lstStyle/>
        <a:p>
          <a:endParaRPr lang="en-US"/>
        </a:p>
      </dgm:t>
    </dgm:pt>
    <dgm:pt modelId="{F852C8A5-CA2E-4BEE-A1FB-D0B89D3F6AF6}">
      <dgm:prSet/>
      <dgm:spPr/>
      <dgm:t>
        <a:bodyPr/>
        <a:lstStyle/>
        <a:p>
          <a:r>
            <a:rPr lang="tr-TR"/>
            <a:t>Haftalık içerik, yöntem ve AKTS iş yüküyle kazanımlar örtüşmeli (Ders Bilgi Paketi).  </a:t>
          </a:r>
          <a:endParaRPr lang="en-US"/>
        </a:p>
      </dgm:t>
    </dgm:pt>
    <dgm:pt modelId="{01252948-9A91-4650-AB2B-E7F15DC30069}" type="parTrans" cxnId="{8F16706E-84B0-4853-A702-F52B127993B8}">
      <dgm:prSet/>
      <dgm:spPr/>
      <dgm:t>
        <a:bodyPr/>
        <a:lstStyle/>
        <a:p>
          <a:endParaRPr lang="en-US"/>
        </a:p>
      </dgm:t>
    </dgm:pt>
    <dgm:pt modelId="{7396173D-90F5-4E6D-ACF3-51B92FB523A4}" type="sibTrans" cxnId="{8F16706E-84B0-4853-A702-F52B127993B8}">
      <dgm:prSet/>
      <dgm:spPr/>
      <dgm:t>
        <a:bodyPr/>
        <a:lstStyle/>
        <a:p>
          <a:endParaRPr lang="en-US"/>
        </a:p>
      </dgm:t>
    </dgm:pt>
    <dgm:pt modelId="{194922CC-CB65-4646-8037-B8B46B7C7AF3}" type="pres">
      <dgm:prSet presAssocID="{A6E35796-A58A-4E40-B5D2-8CF77A11CD12}" presName="linear" presStyleCnt="0">
        <dgm:presLayoutVars>
          <dgm:animLvl val="lvl"/>
          <dgm:resizeHandles val="exact"/>
        </dgm:presLayoutVars>
      </dgm:prSet>
      <dgm:spPr/>
    </dgm:pt>
    <dgm:pt modelId="{AB4E646C-FCB1-9C48-9970-C98DB97231EE}" type="pres">
      <dgm:prSet presAssocID="{95F524D7-E94E-43D5-A0C5-98FC2980B43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D4113B0-ECB8-9E4F-A9CE-C0E8941F1D30}" type="pres">
      <dgm:prSet presAssocID="{95F524D7-E94E-43D5-A0C5-98FC2980B432}" presName="childText" presStyleLbl="revTx" presStyleIdx="0" presStyleCnt="4">
        <dgm:presLayoutVars>
          <dgm:bulletEnabled val="1"/>
        </dgm:presLayoutVars>
      </dgm:prSet>
      <dgm:spPr/>
    </dgm:pt>
    <dgm:pt modelId="{436E4D69-55D4-2442-A132-CF316886F8BA}" type="pres">
      <dgm:prSet presAssocID="{F88353B5-F2E5-4A24-A96F-B9BE5305027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2277304-BF92-5345-9C7E-CB4FA2BEE6F5}" type="pres">
      <dgm:prSet presAssocID="{F88353B5-F2E5-4A24-A96F-B9BE53050276}" presName="childText" presStyleLbl="revTx" presStyleIdx="1" presStyleCnt="4">
        <dgm:presLayoutVars>
          <dgm:bulletEnabled val="1"/>
        </dgm:presLayoutVars>
      </dgm:prSet>
      <dgm:spPr/>
    </dgm:pt>
    <dgm:pt modelId="{E63F3B80-67EA-854B-80F5-B19C2E0C88EC}" type="pres">
      <dgm:prSet presAssocID="{63557257-BEB0-42BA-B04C-A638F3D4FCC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F91418D-333A-4546-803D-9AEF8C9E4932}" type="pres">
      <dgm:prSet presAssocID="{63557257-BEB0-42BA-B04C-A638F3D4FCC1}" presName="childText" presStyleLbl="revTx" presStyleIdx="2" presStyleCnt="4">
        <dgm:presLayoutVars>
          <dgm:bulletEnabled val="1"/>
        </dgm:presLayoutVars>
      </dgm:prSet>
      <dgm:spPr/>
    </dgm:pt>
    <dgm:pt modelId="{D9CEDC90-F367-DE4F-8B42-A284918DF281}" type="pres">
      <dgm:prSet presAssocID="{A5EFDCBA-368E-42FF-9976-BD1B1BBD4EE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59139DC-7801-F34B-8C07-5BE2D0006D15}" type="pres">
      <dgm:prSet presAssocID="{A5EFDCBA-368E-42FF-9976-BD1B1BBD4EE4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FBE3004-09E3-4E0D-A3F4-2C4A2262683D}" srcId="{95F524D7-E94E-43D5-A0C5-98FC2980B432}" destId="{AAA9D332-84C2-4D84-A8AC-F080B0CEE970}" srcOrd="0" destOrd="0" parTransId="{77E30292-723F-4719-8DA2-9767AE755DE3}" sibTransId="{C150AF02-4557-4243-8296-17769143DE1D}"/>
    <dgm:cxn modelId="{DC9D350C-6CC5-554C-8BD8-749E0BB557FE}" type="presOf" srcId="{A6E35796-A58A-4E40-B5D2-8CF77A11CD12}" destId="{194922CC-CB65-4646-8037-B8B46B7C7AF3}" srcOrd="0" destOrd="0" presId="urn:microsoft.com/office/officeart/2005/8/layout/vList2"/>
    <dgm:cxn modelId="{F19A4D1D-8D98-EA4C-B9B2-8006B4DAFBD3}" type="presOf" srcId="{A5EFDCBA-368E-42FF-9976-BD1B1BBD4EE4}" destId="{D9CEDC90-F367-DE4F-8B42-A284918DF281}" srcOrd="0" destOrd="0" presId="urn:microsoft.com/office/officeart/2005/8/layout/vList2"/>
    <dgm:cxn modelId="{62429E23-DD4E-4941-8CD2-5FF8A02DEB90}" type="presOf" srcId="{95F524D7-E94E-43D5-A0C5-98FC2980B432}" destId="{AB4E646C-FCB1-9C48-9970-C98DB97231EE}" srcOrd="0" destOrd="0" presId="urn:microsoft.com/office/officeart/2005/8/layout/vList2"/>
    <dgm:cxn modelId="{0AD2C825-F1F9-47BE-B11A-A9A23C6EB605}" srcId="{A6E35796-A58A-4E40-B5D2-8CF77A11CD12}" destId="{95F524D7-E94E-43D5-A0C5-98FC2980B432}" srcOrd="0" destOrd="0" parTransId="{9BEDB024-29C8-40B6-98EE-790660B4971E}" sibTransId="{875F1CF1-FE4B-4AB3-B57E-D99BCF5611F9}"/>
    <dgm:cxn modelId="{F4A17A31-30B3-BD4B-BBC6-FCAFF1C3E8C0}" type="presOf" srcId="{AA99BBF9-8B0B-4348-BF29-C8F68BEF288F}" destId="{AF91418D-333A-4546-803D-9AEF8C9E4932}" srcOrd="0" destOrd="0" presId="urn:microsoft.com/office/officeart/2005/8/layout/vList2"/>
    <dgm:cxn modelId="{0BFE7F5E-017E-7244-A5A5-7A39DC8B3C50}" type="presOf" srcId="{F852C8A5-CA2E-4BEE-A1FB-D0B89D3F6AF6}" destId="{C59139DC-7801-F34B-8C07-5BE2D0006D15}" srcOrd="0" destOrd="0" presId="urn:microsoft.com/office/officeart/2005/8/layout/vList2"/>
    <dgm:cxn modelId="{5F526D4E-512C-F54F-B695-A12E40747EB4}" type="presOf" srcId="{F88353B5-F2E5-4A24-A96F-B9BE53050276}" destId="{436E4D69-55D4-2442-A132-CF316886F8BA}" srcOrd="0" destOrd="0" presId="urn:microsoft.com/office/officeart/2005/8/layout/vList2"/>
    <dgm:cxn modelId="{8F16706E-84B0-4853-A702-F52B127993B8}" srcId="{A5EFDCBA-368E-42FF-9976-BD1B1BBD4EE4}" destId="{F852C8A5-CA2E-4BEE-A1FB-D0B89D3F6AF6}" srcOrd="0" destOrd="0" parTransId="{01252948-9A91-4650-AB2B-E7F15DC30069}" sibTransId="{7396173D-90F5-4E6D-ACF3-51B92FB523A4}"/>
    <dgm:cxn modelId="{B3A2B94F-06A1-4AEA-B680-6D908E51033D}" srcId="{F88353B5-F2E5-4A24-A96F-B9BE53050276}" destId="{86594A7C-4836-4B4B-A49E-C0BCF131FF48}" srcOrd="0" destOrd="0" parTransId="{1A25BEBA-8B9C-4F47-82E2-142F8E448575}" sibTransId="{7A5AB761-B94B-44EF-A7EF-F733123043A5}"/>
    <dgm:cxn modelId="{90B1B053-7B0C-C04A-91F6-9A25BD9637B7}" type="presOf" srcId="{63557257-BEB0-42BA-B04C-A638F3D4FCC1}" destId="{E63F3B80-67EA-854B-80F5-B19C2E0C88EC}" srcOrd="0" destOrd="0" presId="urn:microsoft.com/office/officeart/2005/8/layout/vList2"/>
    <dgm:cxn modelId="{DF414976-4374-40F7-8F50-1E10FEAB3CE7}" srcId="{A6E35796-A58A-4E40-B5D2-8CF77A11CD12}" destId="{A5EFDCBA-368E-42FF-9976-BD1B1BBD4EE4}" srcOrd="3" destOrd="0" parTransId="{629D352B-C57D-4F98-AF83-320DE1BACF14}" sibTransId="{BD1B198B-7AD3-4C39-A442-725CFD8FE6E7}"/>
    <dgm:cxn modelId="{6B67FF80-B35C-944E-8FAE-6E2503649086}" type="presOf" srcId="{AAA9D332-84C2-4D84-A8AC-F080B0CEE970}" destId="{7D4113B0-ECB8-9E4F-A9CE-C0E8941F1D30}" srcOrd="0" destOrd="0" presId="urn:microsoft.com/office/officeart/2005/8/layout/vList2"/>
    <dgm:cxn modelId="{199CAB89-C3B9-AC49-8085-590169821823}" type="presOf" srcId="{86594A7C-4836-4B4B-A49E-C0BCF131FF48}" destId="{12277304-BF92-5345-9C7E-CB4FA2BEE6F5}" srcOrd="0" destOrd="0" presId="urn:microsoft.com/office/officeart/2005/8/layout/vList2"/>
    <dgm:cxn modelId="{1325DDA8-8CE6-42D9-B9CF-0C23962C4FEA}" srcId="{63557257-BEB0-42BA-B04C-A638F3D4FCC1}" destId="{AA99BBF9-8B0B-4348-BF29-C8F68BEF288F}" srcOrd="0" destOrd="0" parTransId="{29A18714-B289-49A4-9174-4FFE0E9FBF87}" sibTransId="{6E3F9506-7417-4289-903C-B3A8363F6053}"/>
    <dgm:cxn modelId="{DCB3CEB9-9958-4F12-9B09-F99008596CB4}" srcId="{A6E35796-A58A-4E40-B5D2-8CF77A11CD12}" destId="{63557257-BEB0-42BA-B04C-A638F3D4FCC1}" srcOrd="2" destOrd="0" parTransId="{A5DC7FCD-DD9B-46A6-B932-82CA0E4064D0}" sibTransId="{3DD3BE45-5636-4024-8CFD-B0FFA85B6A8E}"/>
    <dgm:cxn modelId="{34292EF6-B4BD-48A7-B248-DD3AC510AAD1}" srcId="{A6E35796-A58A-4E40-B5D2-8CF77A11CD12}" destId="{F88353B5-F2E5-4A24-A96F-B9BE53050276}" srcOrd="1" destOrd="0" parTransId="{3CE88034-E787-43BA-9835-9176BE57BE91}" sibTransId="{ADC9F5A0-41EB-4A2A-8891-4976A94A4564}"/>
    <dgm:cxn modelId="{67299C5B-6B58-8F4A-8981-2CA122FFFCE4}" type="presParOf" srcId="{194922CC-CB65-4646-8037-B8B46B7C7AF3}" destId="{AB4E646C-FCB1-9C48-9970-C98DB97231EE}" srcOrd="0" destOrd="0" presId="urn:microsoft.com/office/officeart/2005/8/layout/vList2"/>
    <dgm:cxn modelId="{BE559617-1BC5-8746-BB02-37808807559D}" type="presParOf" srcId="{194922CC-CB65-4646-8037-B8B46B7C7AF3}" destId="{7D4113B0-ECB8-9E4F-A9CE-C0E8941F1D30}" srcOrd="1" destOrd="0" presId="urn:microsoft.com/office/officeart/2005/8/layout/vList2"/>
    <dgm:cxn modelId="{9D833DA1-7DFC-7C4A-BF4D-6E7088580CAC}" type="presParOf" srcId="{194922CC-CB65-4646-8037-B8B46B7C7AF3}" destId="{436E4D69-55D4-2442-A132-CF316886F8BA}" srcOrd="2" destOrd="0" presId="urn:microsoft.com/office/officeart/2005/8/layout/vList2"/>
    <dgm:cxn modelId="{7F578B3A-2359-9440-B7E7-D6BD68CAF533}" type="presParOf" srcId="{194922CC-CB65-4646-8037-B8B46B7C7AF3}" destId="{12277304-BF92-5345-9C7E-CB4FA2BEE6F5}" srcOrd="3" destOrd="0" presId="urn:microsoft.com/office/officeart/2005/8/layout/vList2"/>
    <dgm:cxn modelId="{96D631BF-DEF1-884C-B175-4BB2D570B777}" type="presParOf" srcId="{194922CC-CB65-4646-8037-B8B46B7C7AF3}" destId="{E63F3B80-67EA-854B-80F5-B19C2E0C88EC}" srcOrd="4" destOrd="0" presId="urn:microsoft.com/office/officeart/2005/8/layout/vList2"/>
    <dgm:cxn modelId="{36413509-229E-D94A-A799-FDDD5731894B}" type="presParOf" srcId="{194922CC-CB65-4646-8037-B8B46B7C7AF3}" destId="{AF91418D-333A-4546-803D-9AEF8C9E4932}" srcOrd="5" destOrd="0" presId="urn:microsoft.com/office/officeart/2005/8/layout/vList2"/>
    <dgm:cxn modelId="{3486C555-9D76-8042-9D24-5C8E8528F781}" type="presParOf" srcId="{194922CC-CB65-4646-8037-B8B46B7C7AF3}" destId="{D9CEDC90-F367-DE4F-8B42-A284918DF281}" srcOrd="6" destOrd="0" presId="urn:microsoft.com/office/officeart/2005/8/layout/vList2"/>
    <dgm:cxn modelId="{090800F7-15F0-4D40-AD2D-12D4C75CFD8E}" type="presParOf" srcId="{194922CC-CB65-4646-8037-B8B46B7C7AF3}" destId="{C59139DC-7801-F34B-8C07-5BE2D0006D15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6D9D99-7699-4A74-B34A-C8CF34D8B718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9C5C84F-7F3E-480E-A3B2-153246060531}">
      <dgm:prSet/>
      <dgm:spPr/>
      <dgm:t>
        <a:bodyPr/>
        <a:lstStyle/>
        <a:p>
          <a:r>
            <a:rPr lang="tr-TR" b="1"/>
            <a:t>Öğrenci merkezli dil.</a:t>
          </a:r>
          <a:r>
            <a:rPr lang="tr-TR"/>
            <a:t> </a:t>
          </a:r>
          <a:endParaRPr lang="en-US"/>
        </a:p>
      </dgm:t>
    </dgm:pt>
    <dgm:pt modelId="{5E76329E-641F-40E4-8A1C-B7714A0234B8}" type="parTrans" cxnId="{4BFDF065-D344-406D-820B-63302893C9F1}">
      <dgm:prSet/>
      <dgm:spPr/>
      <dgm:t>
        <a:bodyPr/>
        <a:lstStyle/>
        <a:p>
          <a:endParaRPr lang="en-US"/>
        </a:p>
      </dgm:t>
    </dgm:pt>
    <dgm:pt modelId="{F47C3D40-B171-4DEB-AB83-5FA2506AD443}" type="sibTrans" cxnId="{4BFDF065-D344-406D-820B-63302893C9F1}">
      <dgm:prSet/>
      <dgm:spPr/>
      <dgm:t>
        <a:bodyPr/>
        <a:lstStyle/>
        <a:p>
          <a:endParaRPr lang="en-US"/>
        </a:p>
      </dgm:t>
    </dgm:pt>
    <dgm:pt modelId="{6B0366CC-5531-4019-85C5-6AF7ABD01012}">
      <dgm:prSet/>
      <dgm:spPr/>
      <dgm:t>
        <a:bodyPr/>
        <a:lstStyle/>
        <a:p>
          <a:r>
            <a:rPr lang="tr-TR"/>
            <a:t>Öğrencinin yapacağı performansı tarif edin; yöntem/etkinlik tercihlerinizle de destekleyin.  </a:t>
          </a:r>
          <a:endParaRPr lang="en-US"/>
        </a:p>
      </dgm:t>
    </dgm:pt>
    <dgm:pt modelId="{1A70180E-070A-4E9D-AD17-4B4D4A61A6B4}" type="parTrans" cxnId="{F4C16CE1-66B0-4EDC-B52C-D42CAD821817}">
      <dgm:prSet/>
      <dgm:spPr/>
      <dgm:t>
        <a:bodyPr/>
        <a:lstStyle/>
        <a:p>
          <a:endParaRPr lang="en-US"/>
        </a:p>
      </dgm:t>
    </dgm:pt>
    <dgm:pt modelId="{96EE0A81-66A3-4868-B40D-DFF6C9EF7ADE}" type="sibTrans" cxnId="{F4C16CE1-66B0-4EDC-B52C-D42CAD821817}">
      <dgm:prSet/>
      <dgm:spPr/>
      <dgm:t>
        <a:bodyPr/>
        <a:lstStyle/>
        <a:p>
          <a:endParaRPr lang="en-US"/>
        </a:p>
      </dgm:t>
    </dgm:pt>
    <dgm:pt modelId="{C8C0C056-BEBA-421C-A57B-B9005DA0E851}">
      <dgm:prSet/>
      <dgm:spPr/>
      <dgm:t>
        <a:bodyPr/>
        <a:lstStyle/>
        <a:p>
          <a:r>
            <a:rPr lang="tr-TR" b="1"/>
            <a:t>Koşul ve ölçüt ekleyin (varsa).</a:t>
          </a:r>
          <a:r>
            <a:rPr lang="tr-TR"/>
            <a:t> </a:t>
          </a:r>
          <a:endParaRPr lang="en-US"/>
        </a:p>
      </dgm:t>
    </dgm:pt>
    <dgm:pt modelId="{CE3B25A2-5C85-4255-9C6F-47D22EF21281}" type="parTrans" cxnId="{C1C1D5C0-618D-4B3E-B080-C874E24FDE4D}">
      <dgm:prSet/>
      <dgm:spPr/>
      <dgm:t>
        <a:bodyPr/>
        <a:lstStyle/>
        <a:p>
          <a:endParaRPr lang="en-US"/>
        </a:p>
      </dgm:t>
    </dgm:pt>
    <dgm:pt modelId="{8D3FEBEE-1783-45C9-90F7-00AD0D5C370E}" type="sibTrans" cxnId="{C1C1D5C0-618D-4B3E-B080-C874E24FDE4D}">
      <dgm:prSet/>
      <dgm:spPr/>
      <dgm:t>
        <a:bodyPr/>
        <a:lstStyle/>
        <a:p>
          <a:endParaRPr lang="en-US"/>
        </a:p>
      </dgm:t>
    </dgm:pt>
    <dgm:pt modelId="{319C203F-8935-4934-BFB6-0EB2C100A4E3}">
      <dgm:prSet/>
      <dgm:spPr/>
      <dgm:t>
        <a:bodyPr/>
        <a:lstStyle/>
        <a:p>
          <a:r>
            <a:rPr lang="tr-TR"/>
            <a:t>“Hangi bağlamda/koşulda, hangi ölçütle?” (ör. “Akaid kaynaklarını ISNAD standartlarına göre sınıflandırır”).</a:t>
          </a:r>
          <a:endParaRPr lang="en-US"/>
        </a:p>
      </dgm:t>
    </dgm:pt>
    <dgm:pt modelId="{E96976B9-2F24-44B8-AE03-B922E3B72526}" type="parTrans" cxnId="{327CF796-7DDE-4A20-A65E-555E7B90EFDE}">
      <dgm:prSet/>
      <dgm:spPr/>
      <dgm:t>
        <a:bodyPr/>
        <a:lstStyle/>
        <a:p>
          <a:endParaRPr lang="en-US"/>
        </a:p>
      </dgm:t>
    </dgm:pt>
    <dgm:pt modelId="{1CCE7317-BB4F-4B31-AE12-10F7B60EB000}" type="sibTrans" cxnId="{327CF796-7DDE-4A20-A65E-555E7B90EFDE}">
      <dgm:prSet/>
      <dgm:spPr/>
      <dgm:t>
        <a:bodyPr/>
        <a:lstStyle/>
        <a:p>
          <a:endParaRPr lang="en-US"/>
        </a:p>
      </dgm:t>
    </dgm:pt>
    <dgm:pt modelId="{69C9BAFA-D35A-40D6-A2D9-78DCC55B7753}">
      <dgm:prSet/>
      <dgm:spPr/>
      <dgm:t>
        <a:bodyPr/>
        <a:lstStyle/>
        <a:p>
          <a:r>
            <a:rPr lang="tr-TR" b="1"/>
            <a:t>Çoklu alanlar.</a:t>
          </a:r>
          <a:r>
            <a:rPr lang="tr-TR"/>
            <a:t> </a:t>
          </a:r>
          <a:endParaRPr lang="en-US"/>
        </a:p>
      </dgm:t>
    </dgm:pt>
    <dgm:pt modelId="{7619F812-B0F8-493F-8B55-B168847CA68B}" type="parTrans" cxnId="{2202AF8D-C6D3-445C-BDFB-290E7761B8C0}">
      <dgm:prSet/>
      <dgm:spPr/>
      <dgm:t>
        <a:bodyPr/>
        <a:lstStyle/>
        <a:p>
          <a:endParaRPr lang="en-US"/>
        </a:p>
      </dgm:t>
    </dgm:pt>
    <dgm:pt modelId="{D96C747D-9FFC-4137-89A8-D80647F42582}" type="sibTrans" cxnId="{2202AF8D-C6D3-445C-BDFB-290E7761B8C0}">
      <dgm:prSet/>
      <dgm:spPr/>
      <dgm:t>
        <a:bodyPr/>
        <a:lstStyle/>
        <a:p>
          <a:endParaRPr lang="en-US"/>
        </a:p>
      </dgm:t>
    </dgm:pt>
    <dgm:pt modelId="{6ED7F6CB-094E-40B6-899B-CF287EF7A817}">
      <dgm:prSet/>
      <dgm:spPr/>
      <dgm:t>
        <a:bodyPr/>
        <a:lstStyle/>
        <a:p>
          <a:r>
            <a:rPr lang="tr-TR"/>
            <a:t>Gerekirse bilişsel (analiz), duyuşsal (tutum), devinişsel (ezgi icrası vb.) boyutları ayrı kazanımlar halinde yazın.  </a:t>
          </a:r>
          <a:endParaRPr lang="en-US"/>
        </a:p>
      </dgm:t>
    </dgm:pt>
    <dgm:pt modelId="{2745223D-EFDF-43A8-92FA-AE52262EE6F9}" type="parTrans" cxnId="{4A10E762-AECB-4302-BB5F-1AB4B3AC5A50}">
      <dgm:prSet/>
      <dgm:spPr/>
      <dgm:t>
        <a:bodyPr/>
        <a:lstStyle/>
        <a:p>
          <a:endParaRPr lang="en-US"/>
        </a:p>
      </dgm:t>
    </dgm:pt>
    <dgm:pt modelId="{42305C24-56A7-421C-8995-DF38A4764C69}" type="sibTrans" cxnId="{4A10E762-AECB-4302-BB5F-1AB4B3AC5A50}">
      <dgm:prSet/>
      <dgm:spPr/>
      <dgm:t>
        <a:bodyPr/>
        <a:lstStyle/>
        <a:p>
          <a:endParaRPr lang="en-US"/>
        </a:p>
      </dgm:t>
    </dgm:pt>
    <dgm:pt modelId="{140A2DEF-11C7-43C1-AABE-002212E84E8A}">
      <dgm:prSet/>
      <dgm:spPr/>
      <dgm:t>
        <a:bodyPr/>
        <a:lstStyle/>
        <a:p>
          <a:r>
            <a:rPr lang="tr-TR" b="1"/>
            <a:t>Programla izleme–iyileştirme döngüsüne bağlayın.</a:t>
          </a:r>
          <a:r>
            <a:rPr lang="tr-TR"/>
            <a:t> </a:t>
          </a:r>
          <a:endParaRPr lang="en-US"/>
        </a:p>
      </dgm:t>
    </dgm:pt>
    <dgm:pt modelId="{E77D0198-8FAF-4F74-9486-56C587F3A59C}" type="parTrans" cxnId="{DFF2DED0-4400-41EF-87C5-100442EFC13C}">
      <dgm:prSet/>
      <dgm:spPr/>
      <dgm:t>
        <a:bodyPr/>
        <a:lstStyle/>
        <a:p>
          <a:endParaRPr lang="en-US"/>
        </a:p>
      </dgm:t>
    </dgm:pt>
    <dgm:pt modelId="{236964BE-35E4-4211-934C-EE5886F7BC0A}" type="sibTrans" cxnId="{DFF2DED0-4400-41EF-87C5-100442EFC13C}">
      <dgm:prSet/>
      <dgm:spPr/>
      <dgm:t>
        <a:bodyPr/>
        <a:lstStyle/>
        <a:p>
          <a:endParaRPr lang="en-US"/>
        </a:p>
      </dgm:t>
    </dgm:pt>
    <dgm:pt modelId="{3B7844CD-4D18-4028-AF3F-C30592629119}">
      <dgm:prSet/>
      <dgm:spPr/>
      <dgm:t>
        <a:bodyPr/>
        <a:lstStyle/>
        <a:p>
          <a:r>
            <a:rPr lang="tr-TR"/>
            <a:t>Bölüm/Eğitim-Öğretim Komisyonu raporlarına ve dönemlik gözden geçirmelere veri üretmeli. </a:t>
          </a:r>
          <a:endParaRPr lang="en-US"/>
        </a:p>
      </dgm:t>
    </dgm:pt>
    <dgm:pt modelId="{11C02D55-48D8-4F80-AF8A-1BFBAC91BB98}" type="parTrans" cxnId="{7EC21FD6-D062-4845-96E8-9AF72E6C54DD}">
      <dgm:prSet/>
      <dgm:spPr/>
      <dgm:t>
        <a:bodyPr/>
        <a:lstStyle/>
        <a:p>
          <a:endParaRPr lang="en-US"/>
        </a:p>
      </dgm:t>
    </dgm:pt>
    <dgm:pt modelId="{322CDAD9-3F8F-49C3-BD15-A2F0E677050C}" type="sibTrans" cxnId="{7EC21FD6-D062-4845-96E8-9AF72E6C54DD}">
      <dgm:prSet/>
      <dgm:spPr/>
      <dgm:t>
        <a:bodyPr/>
        <a:lstStyle/>
        <a:p>
          <a:endParaRPr lang="en-US"/>
        </a:p>
      </dgm:t>
    </dgm:pt>
    <dgm:pt modelId="{CF3C74A6-864D-0147-9AFC-FF55EF41953B}" type="pres">
      <dgm:prSet presAssocID="{256D9D99-7699-4A74-B34A-C8CF34D8B718}" presName="linear" presStyleCnt="0">
        <dgm:presLayoutVars>
          <dgm:animLvl val="lvl"/>
          <dgm:resizeHandles val="exact"/>
        </dgm:presLayoutVars>
      </dgm:prSet>
      <dgm:spPr/>
    </dgm:pt>
    <dgm:pt modelId="{40D88821-37E4-8346-85CE-45B85D03B128}" type="pres">
      <dgm:prSet presAssocID="{59C5C84F-7F3E-480E-A3B2-15324606053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F221471-027A-7F4E-BAE6-3141E1FDC893}" type="pres">
      <dgm:prSet presAssocID="{59C5C84F-7F3E-480E-A3B2-153246060531}" presName="childText" presStyleLbl="revTx" presStyleIdx="0" presStyleCnt="4">
        <dgm:presLayoutVars>
          <dgm:bulletEnabled val="1"/>
        </dgm:presLayoutVars>
      </dgm:prSet>
      <dgm:spPr/>
    </dgm:pt>
    <dgm:pt modelId="{68899874-F475-654F-85EF-C7EB3290D2A6}" type="pres">
      <dgm:prSet presAssocID="{C8C0C056-BEBA-421C-A57B-B9005DA0E85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E23C69F-20D0-8E4B-9005-5567D3D94989}" type="pres">
      <dgm:prSet presAssocID="{C8C0C056-BEBA-421C-A57B-B9005DA0E851}" presName="childText" presStyleLbl="revTx" presStyleIdx="1" presStyleCnt="4">
        <dgm:presLayoutVars>
          <dgm:bulletEnabled val="1"/>
        </dgm:presLayoutVars>
      </dgm:prSet>
      <dgm:spPr/>
    </dgm:pt>
    <dgm:pt modelId="{1AB29F00-E93D-494E-B09B-36ADC1723C9D}" type="pres">
      <dgm:prSet presAssocID="{69C9BAFA-D35A-40D6-A2D9-78DCC55B775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8257F04-1FD0-3C41-B523-4B2D0F192DE1}" type="pres">
      <dgm:prSet presAssocID="{69C9BAFA-D35A-40D6-A2D9-78DCC55B7753}" presName="childText" presStyleLbl="revTx" presStyleIdx="2" presStyleCnt="4">
        <dgm:presLayoutVars>
          <dgm:bulletEnabled val="1"/>
        </dgm:presLayoutVars>
      </dgm:prSet>
      <dgm:spPr/>
    </dgm:pt>
    <dgm:pt modelId="{F6BE2DE0-7AEA-6443-AAA7-7A63D1166B71}" type="pres">
      <dgm:prSet presAssocID="{140A2DEF-11C7-43C1-AABE-002212E84E8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CA7C18B-1DEC-494D-9D2C-40598B346FC2}" type="pres">
      <dgm:prSet presAssocID="{140A2DEF-11C7-43C1-AABE-002212E84E8A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7E6B6C0A-6690-0045-8EEA-BC5B6C408C90}" type="presOf" srcId="{6ED7F6CB-094E-40B6-899B-CF287EF7A817}" destId="{E8257F04-1FD0-3C41-B523-4B2D0F192DE1}" srcOrd="0" destOrd="0" presId="urn:microsoft.com/office/officeart/2005/8/layout/vList2"/>
    <dgm:cxn modelId="{C14BDC26-57A8-A645-B59B-AE648041AC35}" type="presOf" srcId="{140A2DEF-11C7-43C1-AABE-002212E84E8A}" destId="{F6BE2DE0-7AEA-6443-AAA7-7A63D1166B71}" srcOrd="0" destOrd="0" presId="urn:microsoft.com/office/officeart/2005/8/layout/vList2"/>
    <dgm:cxn modelId="{13874F2C-E4C5-4E46-82E6-4E99C43CEBE7}" type="presOf" srcId="{69C9BAFA-D35A-40D6-A2D9-78DCC55B7753}" destId="{1AB29F00-E93D-494E-B09B-36ADC1723C9D}" srcOrd="0" destOrd="0" presId="urn:microsoft.com/office/officeart/2005/8/layout/vList2"/>
    <dgm:cxn modelId="{07D8FC30-AC69-1347-9FC3-AC9C68218860}" type="presOf" srcId="{C8C0C056-BEBA-421C-A57B-B9005DA0E851}" destId="{68899874-F475-654F-85EF-C7EB3290D2A6}" srcOrd="0" destOrd="0" presId="urn:microsoft.com/office/officeart/2005/8/layout/vList2"/>
    <dgm:cxn modelId="{017FF05B-8243-4145-A582-2656483D9B80}" type="presOf" srcId="{59C5C84F-7F3E-480E-A3B2-153246060531}" destId="{40D88821-37E4-8346-85CE-45B85D03B128}" srcOrd="0" destOrd="0" presId="urn:microsoft.com/office/officeart/2005/8/layout/vList2"/>
    <dgm:cxn modelId="{4A10E762-AECB-4302-BB5F-1AB4B3AC5A50}" srcId="{69C9BAFA-D35A-40D6-A2D9-78DCC55B7753}" destId="{6ED7F6CB-094E-40B6-899B-CF287EF7A817}" srcOrd="0" destOrd="0" parTransId="{2745223D-EFDF-43A8-92FA-AE52262EE6F9}" sibTransId="{42305C24-56A7-421C-8995-DF38A4764C69}"/>
    <dgm:cxn modelId="{4BFDF065-D344-406D-820B-63302893C9F1}" srcId="{256D9D99-7699-4A74-B34A-C8CF34D8B718}" destId="{59C5C84F-7F3E-480E-A3B2-153246060531}" srcOrd="0" destOrd="0" parTransId="{5E76329E-641F-40E4-8A1C-B7714A0234B8}" sibTransId="{F47C3D40-B171-4DEB-AB83-5FA2506AD443}"/>
    <dgm:cxn modelId="{2202AF8D-C6D3-445C-BDFB-290E7761B8C0}" srcId="{256D9D99-7699-4A74-B34A-C8CF34D8B718}" destId="{69C9BAFA-D35A-40D6-A2D9-78DCC55B7753}" srcOrd="2" destOrd="0" parTransId="{7619F812-B0F8-493F-8B55-B168847CA68B}" sibTransId="{D96C747D-9FFC-4137-89A8-D80647F42582}"/>
    <dgm:cxn modelId="{327CF796-7DDE-4A20-A65E-555E7B90EFDE}" srcId="{C8C0C056-BEBA-421C-A57B-B9005DA0E851}" destId="{319C203F-8935-4934-BFB6-0EB2C100A4E3}" srcOrd="0" destOrd="0" parTransId="{E96976B9-2F24-44B8-AE03-B922E3B72526}" sibTransId="{1CCE7317-BB4F-4B31-AE12-10F7B60EB000}"/>
    <dgm:cxn modelId="{EE2380A4-822B-F74A-B445-CAB0E9108AD4}" type="presOf" srcId="{6B0366CC-5531-4019-85C5-6AF7ABD01012}" destId="{3F221471-027A-7F4E-BAE6-3141E1FDC893}" srcOrd="0" destOrd="0" presId="urn:microsoft.com/office/officeart/2005/8/layout/vList2"/>
    <dgm:cxn modelId="{0C508BBE-1131-1249-B411-66896BB59749}" type="presOf" srcId="{319C203F-8935-4934-BFB6-0EB2C100A4E3}" destId="{1E23C69F-20D0-8E4B-9005-5567D3D94989}" srcOrd="0" destOrd="0" presId="urn:microsoft.com/office/officeart/2005/8/layout/vList2"/>
    <dgm:cxn modelId="{C1C1D5C0-618D-4B3E-B080-C874E24FDE4D}" srcId="{256D9D99-7699-4A74-B34A-C8CF34D8B718}" destId="{C8C0C056-BEBA-421C-A57B-B9005DA0E851}" srcOrd="1" destOrd="0" parTransId="{CE3B25A2-5C85-4255-9C6F-47D22EF21281}" sibTransId="{8D3FEBEE-1783-45C9-90F7-00AD0D5C370E}"/>
    <dgm:cxn modelId="{DFF2DED0-4400-41EF-87C5-100442EFC13C}" srcId="{256D9D99-7699-4A74-B34A-C8CF34D8B718}" destId="{140A2DEF-11C7-43C1-AABE-002212E84E8A}" srcOrd="3" destOrd="0" parTransId="{E77D0198-8FAF-4F74-9486-56C587F3A59C}" sibTransId="{236964BE-35E4-4211-934C-EE5886F7BC0A}"/>
    <dgm:cxn modelId="{7EC21FD6-D062-4845-96E8-9AF72E6C54DD}" srcId="{140A2DEF-11C7-43C1-AABE-002212E84E8A}" destId="{3B7844CD-4D18-4028-AF3F-C30592629119}" srcOrd="0" destOrd="0" parTransId="{11C02D55-48D8-4F80-AF8A-1BFBAC91BB98}" sibTransId="{322CDAD9-3F8F-49C3-BD15-A2F0E677050C}"/>
    <dgm:cxn modelId="{F4C16CE1-66B0-4EDC-B52C-D42CAD821817}" srcId="{59C5C84F-7F3E-480E-A3B2-153246060531}" destId="{6B0366CC-5531-4019-85C5-6AF7ABD01012}" srcOrd="0" destOrd="0" parTransId="{1A70180E-070A-4E9D-AD17-4B4D4A61A6B4}" sibTransId="{96EE0A81-66A3-4868-B40D-DFF6C9EF7ADE}"/>
    <dgm:cxn modelId="{E79BF4E2-57CE-DA4D-8F8D-43991ECAA711}" type="presOf" srcId="{256D9D99-7699-4A74-B34A-C8CF34D8B718}" destId="{CF3C74A6-864D-0147-9AFC-FF55EF41953B}" srcOrd="0" destOrd="0" presId="urn:microsoft.com/office/officeart/2005/8/layout/vList2"/>
    <dgm:cxn modelId="{3AEE3EEE-85A9-AE46-BD02-F37BB56BAD14}" type="presOf" srcId="{3B7844CD-4D18-4028-AF3F-C30592629119}" destId="{ACA7C18B-1DEC-494D-9D2C-40598B346FC2}" srcOrd="0" destOrd="0" presId="urn:microsoft.com/office/officeart/2005/8/layout/vList2"/>
    <dgm:cxn modelId="{798886B3-2EB7-3149-8834-0C30B6A62D24}" type="presParOf" srcId="{CF3C74A6-864D-0147-9AFC-FF55EF41953B}" destId="{40D88821-37E4-8346-85CE-45B85D03B128}" srcOrd="0" destOrd="0" presId="urn:microsoft.com/office/officeart/2005/8/layout/vList2"/>
    <dgm:cxn modelId="{2ACC8CBD-AE88-634C-AF37-D404B1425348}" type="presParOf" srcId="{CF3C74A6-864D-0147-9AFC-FF55EF41953B}" destId="{3F221471-027A-7F4E-BAE6-3141E1FDC893}" srcOrd="1" destOrd="0" presId="urn:microsoft.com/office/officeart/2005/8/layout/vList2"/>
    <dgm:cxn modelId="{299978BD-D2B1-5B4B-B469-EB3AE47975BE}" type="presParOf" srcId="{CF3C74A6-864D-0147-9AFC-FF55EF41953B}" destId="{68899874-F475-654F-85EF-C7EB3290D2A6}" srcOrd="2" destOrd="0" presId="urn:microsoft.com/office/officeart/2005/8/layout/vList2"/>
    <dgm:cxn modelId="{89A9B991-F6E6-EE4C-8352-A41A47EF7101}" type="presParOf" srcId="{CF3C74A6-864D-0147-9AFC-FF55EF41953B}" destId="{1E23C69F-20D0-8E4B-9005-5567D3D94989}" srcOrd="3" destOrd="0" presId="urn:microsoft.com/office/officeart/2005/8/layout/vList2"/>
    <dgm:cxn modelId="{20A7748D-DC0F-ED4A-AEFC-FA11D479FFF5}" type="presParOf" srcId="{CF3C74A6-864D-0147-9AFC-FF55EF41953B}" destId="{1AB29F00-E93D-494E-B09B-36ADC1723C9D}" srcOrd="4" destOrd="0" presId="urn:microsoft.com/office/officeart/2005/8/layout/vList2"/>
    <dgm:cxn modelId="{B86DEAC7-36B5-9F42-A3CB-D970334612F1}" type="presParOf" srcId="{CF3C74A6-864D-0147-9AFC-FF55EF41953B}" destId="{E8257F04-1FD0-3C41-B523-4B2D0F192DE1}" srcOrd="5" destOrd="0" presId="urn:microsoft.com/office/officeart/2005/8/layout/vList2"/>
    <dgm:cxn modelId="{C75B898E-2A4D-0E4C-B233-89FE2E00118D}" type="presParOf" srcId="{CF3C74A6-864D-0147-9AFC-FF55EF41953B}" destId="{F6BE2DE0-7AEA-6443-AAA7-7A63D1166B71}" srcOrd="6" destOrd="0" presId="urn:microsoft.com/office/officeart/2005/8/layout/vList2"/>
    <dgm:cxn modelId="{DAE30F37-32F6-E840-A980-0E9A7C642D86}" type="presParOf" srcId="{CF3C74A6-864D-0147-9AFC-FF55EF41953B}" destId="{ACA7C18B-1DEC-494D-9D2C-40598B346FC2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9C78AC-D164-DA42-BFA7-7BF9A4085C3A}" type="doc">
      <dgm:prSet loTypeId="urn:microsoft.com/office/officeart/2005/8/layout/pyramid1" loCatId="list" qsTypeId="urn:microsoft.com/office/officeart/2005/8/quickstyle/simple1" qsCatId="simple" csTypeId="urn:microsoft.com/office/officeart/2005/8/colors/colorful3" csCatId="colorful" phldr="1"/>
      <dgm:spPr/>
    </dgm:pt>
    <dgm:pt modelId="{596F8347-FA87-F844-A7BB-D3F3F7176953}">
      <dgm:prSet phldrT="[Metin]"/>
      <dgm:spPr/>
      <dgm:t>
        <a:bodyPr/>
        <a:lstStyle/>
        <a:p>
          <a:r>
            <a:rPr lang="tr-TR" dirty="0"/>
            <a:t>Bilgi</a:t>
          </a:r>
        </a:p>
      </dgm:t>
    </dgm:pt>
    <dgm:pt modelId="{185438C4-7B0E-4141-954C-020C3C862D22}" type="parTrans" cxnId="{5A66A5A6-2442-0F4F-AC16-56ACFEEDF000}">
      <dgm:prSet/>
      <dgm:spPr/>
      <dgm:t>
        <a:bodyPr/>
        <a:lstStyle/>
        <a:p>
          <a:endParaRPr lang="tr-TR"/>
        </a:p>
      </dgm:t>
    </dgm:pt>
    <dgm:pt modelId="{17493B49-2201-F64D-9603-EA6E6EBE43F9}" type="sibTrans" cxnId="{5A66A5A6-2442-0F4F-AC16-56ACFEEDF000}">
      <dgm:prSet/>
      <dgm:spPr/>
      <dgm:t>
        <a:bodyPr/>
        <a:lstStyle/>
        <a:p>
          <a:endParaRPr lang="tr-TR"/>
        </a:p>
      </dgm:t>
    </dgm:pt>
    <dgm:pt modelId="{05463E8F-6F33-7445-8025-44D91B502EE1}">
      <dgm:prSet phldrT="[Metin]"/>
      <dgm:spPr/>
      <dgm:t>
        <a:bodyPr/>
        <a:lstStyle/>
        <a:p>
          <a:r>
            <a:rPr lang="tr-TR" dirty="0"/>
            <a:t>Kavrama </a:t>
          </a:r>
        </a:p>
      </dgm:t>
    </dgm:pt>
    <dgm:pt modelId="{091AE1CB-8386-1040-9946-274AA807FDF2}" type="parTrans" cxnId="{6949EFA8-7615-A241-9378-970F5090A709}">
      <dgm:prSet/>
      <dgm:spPr/>
      <dgm:t>
        <a:bodyPr/>
        <a:lstStyle/>
        <a:p>
          <a:endParaRPr lang="tr-TR"/>
        </a:p>
      </dgm:t>
    </dgm:pt>
    <dgm:pt modelId="{CD206573-808B-714E-A370-CE9D4D0612C8}" type="sibTrans" cxnId="{6949EFA8-7615-A241-9378-970F5090A709}">
      <dgm:prSet/>
      <dgm:spPr/>
      <dgm:t>
        <a:bodyPr/>
        <a:lstStyle/>
        <a:p>
          <a:endParaRPr lang="tr-TR"/>
        </a:p>
      </dgm:t>
    </dgm:pt>
    <dgm:pt modelId="{2B0092AC-7517-A845-98CA-23440C59AEC5}">
      <dgm:prSet phldrT="[Metin]"/>
      <dgm:spPr/>
      <dgm:t>
        <a:bodyPr/>
        <a:lstStyle/>
        <a:p>
          <a:r>
            <a:rPr lang="tr-TR" dirty="0"/>
            <a:t>Uygulama</a:t>
          </a:r>
        </a:p>
      </dgm:t>
    </dgm:pt>
    <dgm:pt modelId="{FB43EB63-CC3E-DB40-A6D4-99E9B19412B3}" type="parTrans" cxnId="{885062EA-960E-8446-940B-F71BD743AA15}">
      <dgm:prSet/>
      <dgm:spPr/>
      <dgm:t>
        <a:bodyPr/>
        <a:lstStyle/>
        <a:p>
          <a:endParaRPr lang="tr-TR"/>
        </a:p>
      </dgm:t>
    </dgm:pt>
    <dgm:pt modelId="{C917D6E5-AF38-004F-9337-8779446E6B5E}" type="sibTrans" cxnId="{885062EA-960E-8446-940B-F71BD743AA15}">
      <dgm:prSet/>
      <dgm:spPr/>
      <dgm:t>
        <a:bodyPr/>
        <a:lstStyle/>
        <a:p>
          <a:endParaRPr lang="tr-TR"/>
        </a:p>
      </dgm:t>
    </dgm:pt>
    <dgm:pt modelId="{1A467592-2AE2-0C47-9FC1-AD856D6385C8}">
      <dgm:prSet phldrT="[Metin]"/>
      <dgm:spPr/>
      <dgm:t>
        <a:bodyPr/>
        <a:lstStyle/>
        <a:p>
          <a:r>
            <a:rPr lang="tr-TR" dirty="0"/>
            <a:t>Analiz</a:t>
          </a:r>
        </a:p>
      </dgm:t>
    </dgm:pt>
    <dgm:pt modelId="{332950E0-5013-FC48-9E62-8E1C2D164ED4}" type="parTrans" cxnId="{B565545E-D50A-BE49-9A2D-9C383460D160}">
      <dgm:prSet/>
      <dgm:spPr/>
      <dgm:t>
        <a:bodyPr/>
        <a:lstStyle/>
        <a:p>
          <a:endParaRPr lang="tr-TR"/>
        </a:p>
      </dgm:t>
    </dgm:pt>
    <dgm:pt modelId="{4DF5A434-4277-C340-BC47-0FEE99D79DD1}" type="sibTrans" cxnId="{B565545E-D50A-BE49-9A2D-9C383460D160}">
      <dgm:prSet/>
      <dgm:spPr/>
      <dgm:t>
        <a:bodyPr/>
        <a:lstStyle/>
        <a:p>
          <a:endParaRPr lang="tr-TR"/>
        </a:p>
      </dgm:t>
    </dgm:pt>
    <dgm:pt modelId="{025D7BA2-A266-1845-937C-14A98047299E}">
      <dgm:prSet phldrT="[Metin]"/>
      <dgm:spPr/>
      <dgm:t>
        <a:bodyPr/>
        <a:lstStyle/>
        <a:p>
          <a:r>
            <a:rPr lang="tr-TR" dirty="0"/>
            <a:t>Sentez</a:t>
          </a:r>
        </a:p>
      </dgm:t>
    </dgm:pt>
    <dgm:pt modelId="{A64D88A4-6EAE-264C-87F9-2D3A09D00A63}" type="parTrans" cxnId="{BE22A9A6-FB6C-4D4D-9005-ED9562187CA1}">
      <dgm:prSet/>
      <dgm:spPr/>
      <dgm:t>
        <a:bodyPr/>
        <a:lstStyle/>
        <a:p>
          <a:endParaRPr lang="tr-TR"/>
        </a:p>
      </dgm:t>
    </dgm:pt>
    <dgm:pt modelId="{ECED62D1-DD97-8D49-BF94-3FE0A55B7651}" type="sibTrans" cxnId="{BE22A9A6-FB6C-4D4D-9005-ED9562187CA1}">
      <dgm:prSet/>
      <dgm:spPr/>
      <dgm:t>
        <a:bodyPr/>
        <a:lstStyle/>
        <a:p>
          <a:endParaRPr lang="tr-TR"/>
        </a:p>
      </dgm:t>
    </dgm:pt>
    <dgm:pt modelId="{F3D597FE-11C2-2749-B263-E1906764135E}">
      <dgm:prSet phldrT="[Metin]"/>
      <dgm:spPr/>
      <dgm:t>
        <a:bodyPr/>
        <a:lstStyle/>
        <a:p>
          <a:r>
            <a:rPr lang="tr-TR" dirty="0"/>
            <a:t>Değerlendirme</a:t>
          </a:r>
        </a:p>
      </dgm:t>
    </dgm:pt>
    <dgm:pt modelId="{AEBA0D0B-9881-1F46-8EEB-1D5E68A0B73D}" type="parTrans" cxnId="{8592B72F-71BD-4A42-8DFB-02CF0BF147DC}">
      <dgm:prSet/>
      <dgm:spPr/>
      <dgm:t>
        <a:bodyPr/>
        <a:lstStyle/>
        <a:p>
          <a:endParaRPr lang="tr-TR"/>
        </a:p>
      </dgm:t>
    </dgm:pt>
    <dgm:pt modelId="{8FB1C4B0-5B4E-AE4B-AD0F-99DE6CBE918C}" type="sibTrans" cxnId="{8592B72F-71BD-4A42-8DFB-02CF0BF147DC}">
      <dgm:prSet/>
      <dgm:spPr/>
      <dgm:t>
        <a:bodyPr/>
        <a:lstStyle/>
        <a:p>
          <a:endParaRPr lang="tr-TR"/>
        </a:p>
      </dgm:t>
    </dgm:pt>
    <dgm:pt modelId="{4481263B-7AAF-4B46-93F5-452E2570AD2D}" type="pres">
      <dgm:prSet presAssocID="{609C78AC-D164-DA42-BFA7-7BF9A4085C3A}" presName="Name0" presStyleCnt="0">
        <dgm:presLayoutVars>
          <dgm:dir/>
          <dgm:animLvl val="lvl"/>
          <dgm:resizeHandles val="exact"/>
        </dgm:presLayoutVars>
      </dgm:prSet>
      <dgm:spPr/>
    </dgm:pt>
    <dgm:pt modelId="{AB4472F1-4D4C-F94F-9A6E-000FF7445B37}" type="pres">
      <dgm:prSet presAssocID="{596F8347-FA87-F844-A7BB-D3F3F7176953}" presName="Name8" presStyleCnt="0"/>
      <dgm:spPr/>
    </dgm:pt>
    <dgm:pt modelId="{97CE9B09-5967-8445-BCA0-4D8A0E68980F}" type="pres">
      <dgm:prSet presAssocID="{596F8347-FA87-F844-A7BB-D3F3F7176953}" presName="level" presStyleLbl="node1" presStyleIdx="0" presStyleCnt="6">
        <dgm:presLayoutVars>
          <dgm:chMax val="1"/>
          <dgm:bulletEnabled val="1"/>
        </dgm:presLayoutVars>
      </dgm:prSet>
      <dgm:spPr/>
    </dgm:pt>
    <dgm:pt modelId="{07830BC8-3608-334D-85E3-533628BDA596}" type="pres">
      <dgm:prSet presAssocID="{596F8347-FA87-F844-A7BB-D3F3F717695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F8CE0B0-0B8A-4D4C-A840-B06E1036872B}" type="pres">
      <dgm:prSet presAssocID="{05463E8F-6F33-7445-8025-44D91B502EE1}" presName="Name8" presStyleCnt="0"/>
      <dgm:spPr/>
    </dgm:pt>
    <dgm:pt modelId="{4C93D9EC-071A-F14D-A75F-565C454632FC}" type="pres">
      <dgm:prSet presAssocID="{05463E8F-6F33-7445-8025-44D91B502EE1}" presName="level" presStyleLbl="node1" presStyleIdx="1" presStyleCnt="6">
        <dgm:presLayoutVars>
          <dgm:chMax val="1"/>
          <dgm:bulletEnabled val="1"/>
        </dgm:presLayoutVars>
      </dgm:prSet>
      <dgm:spPr/>
    </dgm:pt>
    <dgm:pt modelId="{43F5998C-788E-1D40-9215-1D22004CA119}" type="pres">
      <dgm:prSet presAssocID="{05463E8F-6F33-7445-8025-44D91B502EE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4537EFF-8544-8F4F-A642-C2DEDAB50909}" type="pres">
      <dgm:prSet presAssocID="{2B0092AC-7517-A845-98CA-23440C59AEC5}" presName="Name8" presStyleCnt="0"/>
      <dgm:spPr/>
    </dgm:pt>
    <dgm:pt modelId="{BAF525DF-66BF-F546-8AF9-3850D46F5B41}" type="pres">
      <dgm:prSet presAssocID="{2B0092AC-7517-A845-98CA-23440C59AEC5}" presName="level" presStyleLbl="node1" presStyleIdx="2" presStyleCnt="6">
        <dgm:presLayoutVars>
          <dgm:chMax val="1"/>
          <dgm:bulletEnabled val="1"/>
        </dgm:presLayoutVars>
      </dgm:prSet>
      <dgm:spPr/>
    </dgm:pt>
    <dgm:pt modelId="{24D71F0A-6DA1-FB40-A888-D41A9DB4D50A}" type="pres">
      <dgm:prSet presAssocID="{2B0092AC-7517-A845-98CA-23440C59AEC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B660422-3BB4-D94E-B4D2-07EC413776CB}" type="pres">
      <dgm:prSet presAssocID="{1A467592-2AE2-0C47-9FC1-AD856D6385C8}" presName="Name8" presStyleCnt="0"/>
      <dgm:spPr/>
    </dgm:pt>
    <dgm:pt modelId="{D04A0DC8-DF39-1A4A-BAE7-AFA59F21AC7F}" type="pres">
      <dgm:prSet presAssocID="{1A467592-2AE2-0C47-9FC1-AD856D6385C8}" presName="level" presStyleLbl="node1" presStyleIdx="3" presStyleCnt="6">
        <dgm:presLayoutVars>
          <dgm:chMax val="1"/>
          <dgm:bulletEnabled val="1"/>
        </dgm:presLayoutVars>
      </dgm:prSet>
      <dgm:spPr/>
    </dgm:pt>
    <dgm:pt modelId="{DCB1379F-A15B-2A4C-B1EA-F529FB1BB8C7}" type="pres">
      <dgm:prSet presAssocID="{1A467592-2AE2-0C47-9FC1-AD856D6385C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ED935AD-B33D-7B44-BF32-CEDE7F2F4FD5}" type="pres">
      <dgm:prSet presAssocID="{025D7BA2-A266-1845-937C-14A98047299E}" presName="Name8" presStyleCnt="0"/>
      <dgm:spPr/>
    </dgm:pt>
    <dgm:pt modelId="{C0CBFF46-34A1-274E-96BD-51D4AE6D3D27}" type="pres">
      <dgm:prSet presAssocID="{025D7BA2-A266-1845-937C-14A98047299E}" presName="level" presStyleLbl="node1" presStyleIdx="4" presStyleCnt="6">
        <dgm:presLayoutVars>
          <dgm:chMax val="1"/>
          <dgm:bulletEnabled val="1"/>
        </dgm:presLayoutVars>
      </dgm:prSet>
      <dgm:spPr/>
    </dgm:pt>
    <dgm:pt modelId="{B7BB7661-51EE-DF4C-9781-A49974B2FF5F}" type="pres">
      <dgm:prSet presAssocID="{025D7BA2-A266-1845-937C-14A98047299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F74A34B-90BA-804D-8C12-886CA44E8FE9}" type="pres">
      <dgm:prSet presAssocID="{F3D597FE-11C2-2749-B263-E1906764135E}" presName="Name8" presStyleCnt="0"/>
      <dgm:spPr/>
    </dgm:pt>
    <dgm:pt modelId="{4E3CA6E3-87A4-A24C-AA1D-2443D23B685C}" type="pres">
      <dgm:prSet presAssocID="{F3D597FE-11C2-2749-B263-E1906764135E}" presName="level" presStyleLbl="node1" presStyleIdx="5" presStyleCnt="6">
        <dgm:presLayoutVars>
          <dgm:chMax val="1"/>
          <dgm:bulletEnabled val="1"/>
        </dgm:presLayoutVars>
      </dgm:prSet>
      <dgm:spPr/>
    </dgm:pt>
    <dgm:pt modelId="{1B9743E8-3245-DB41-9B77-3188CEE50CD4}" type="pres">
      <dgm:prSet presAssocID="{F3D597FE-11C2-2749-B263-E1906764135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69EEC15-8A26-944C-9049-AA64B3A66394}" type="presOf" srcId="{609C78AC-D164-DA42-BFA7-7BF9A4085C3A}" destId="{4481263B-7AAF-4B46-93F5-452E2570AD2D}" srcOrd="0" destOrd="0" presId="urn:microsoft.com/office/officeart/2005/8/layout/pyramid1"/>
    <dgm:cxn modelId="{7D7CB42E-6584-0847-B4A0-240B06AF8AC0}" type="presOf" srcId="{596F8347-FA87-F844-A7BB-D3F3F7176953}" destId="{07830BC8-3608-334D-85E3-533628BDA596}" srcOrd="1" destOrd="0" presId="urn:microsoft.com/office/officeart/2005/8/layout/pyramid1"/>
    <dgm:cxn modelId="{8592B72F-71BD-4A42-8DFB-02CF0BF147DC}" srcId="{609C78AC-D164-DA42-BFA7-7BF9A4085C3A}" destId="{F3D597FE-11C2-2749-B263-E1906764135E}" srcOrd="5" destOrd="0" parTransId="{AEBA0D0B-9881-1F46-8EEB-1D5E68A0B73D}" sibTransId="{8FB1C4B0-5B4E-AE4B-AD0F-99DE6CBE918C}"/>
    <dgm:cxn modelId="{B565545E-D50A-BE49-9A2D-9C383460D160}" srcId="{609C78AC-D164-DA42-BFA7-7BF9A4085C3A}" destId="{1A467592-2AE2-0C47-9FC1-AD856D6385C8}" srcOrd="3" destOrd="0" parTransId="{332950E0-5013-FC48-9E62-8E1C2D164ED4}" sibTransId="{4DF5A434-4277-C340-BC47-0FEE99D79DD1}"/>
    <dgm:cxn modelId="{F921A054-2F85-F340-A7D2-4CDA49F205A9}" type="presOf" srcId="{2B0092AC-7517-A845-98CA-23440C59AEC5}" destId="{BAF525DF-66BF-F546-8AF9-3850D46F5B41}" srcOrd="0" destOrd="0" presId="urn:microsoft.com/office/officeart/2005/8/layout/pyramid1"/>
    <dgm:cxn modelId="{D889138E-3A70-F240-A987-584A7C81FD80}" type="presOf" srcId="{1A467592-2AE2-0C47-9FC1-AD856D6385C8}" destId="{D04A0DC8-DF39-1A4A-BAE7-AFA59F21AC7F}" srcOrd="0" destOrd="0" presId="urn:microsoft.com/office/officeart/2005/8/layout/pyramid1"/>
    <dgm:cxn modelId="{E7890297-D137-3742-95FE-291C6383ED04}" type="presOf" srcId="{05463E8F-6F33-7445-8025-44D91B502EE1}" destId="{43F5998C-788E-1D40-9215-1D22004CA119}" srcOrd="1" destOrd="0" presId="urn:microsoft.com/office/officeart/2005/8/layout/pyramid1"/>
    <dgm:cxn modelId="{C11A2CA2-8CA7-E346-BA9F-28CD49C13108}" type="presOf" srcId="{596F8347-FA87-F844-A7BB-D3F3F7176953}" destId="{97CE9B09-5967-8445-BCA0-4D8A0E68980F}" srcOrd="0" destOrd="0" presId="urn:microsoft.com/office/officeart/2005/8/layout/pyramid1"/>
    <dgm:cxn modelId="{5A66A5A6-2442-0F4F-AC16-56ACFEEDF000}" srcId="{609C78AC-D164-DA42-BFA7-7BF9A4085C3A}" destId="{596F8347-FA87-F844-A7BB-D3F3F7176953}" srcOrd="0" destOrd="0" parTransId="{185438C4-7B0E-4141-954C-020C3C862D22}" sibTransId="{17493B49-2201-F64D-9603-EA6E6EBE43F9}"/>
    <dgm:cxn modelId="{BE22A9A6-FB6C-4D4D-9005-ED9562187CA1}" srcId="{609C78AC-D164-DA42-BFA7-7BF9A4085C3A}" destId="{025D7BA2-A266-1845-937C-14A98047299E}" srcOrd="4" destOrd="0" parTransId="{A64D88A4-6EAE-264C-87F9-2D3A09D00A63}" sibTransId="{ECED62D1-DD97-8D49-BF94-3FE0A55B7651}"/>
    <dgm:cxn modelId="{6949EFA8-7615-A241-9378-970F5090A709}" srcId="{609C78AC-D164-DA42-BFA7-7BF9A4085C3A}" destId="{05463E8F-6F33-7445-8025-44D91B502EE1}" srcOrd="1" destOrd="0" parTransId="{091AE1CB-8386-1040-9946-274AA807FDF2}" sibTransId="{CD206573-808B-714E-A370-CE9D4D0612C8}"/>
    <dgm:cxn modelId="{EF0DC2C2-8621-4B40-B653-51ED6C8CFB15}" type="presOf" srcId="{F3D597FE-11C2-2749-B263-E1906764135E}" destId="{4E3CA6E3-87A4-A24C-AA1D-2443D23B685C}" srcOrd="0" destOrd="0" presId="urn:microsoft.com/office/officeart/2005/8/layout/pyramid1"/>
    <dgm:cxn modelId="{D241BFCF-A349-1E43-BE76-FEE69D81CC41}" type="presOf" srcId="{2B0092AC-7517-A845-98CA-23440C59AEC5}" destId="{24D71F0A-6DA1-FB40-A888-D41A9DB4D50A}" srcOrd="1" destOrd="0" presId="urn:microsoft.com/office/officeart/2005/8/layout/pyramid1"/>
    <dgm:cxn modelId="{E62E34D0-8DFE-E244-9A51-56FB9491CE08}" type="presOf" srcId="{025D7BA2-A266-1845-937C-14A98047299E}" destId="{C0CBFF46-34A1-274E-96BD-51D4AE6D3D27}" srcOrd="0" destOrd="0" presId="urn:microsoft.com/office/officeart/2005/8/layout/pyramid1"/>
    <dgm:cxn modelId="{F35EFED3-B132-3445-B5CB-326FAD60B99B}" type="presOf" srcId="{1A467592-2AE2-0C47-9FC1-AD856D6385C8}" destId="{DCB1379F-A15B-2A4C-B1EA-F529FB1BB8C7}" srcOrd="1" destOrd="0" presId="urn:microsoft.com/office/officeart/2005/8/layout/pyramid1"/>
    <dgm:cxn modelId="{885062EA-960E-8446-940B-F71BD743AA15}" srcId="{609C78AC-D164-DA42-BFA7-7BF9A4085C3A}" destId="{2B0092AC-7517-A845-98CA-23440C59AEC5}" srcOrd="2" destOrd="0" parTransId="{FB43EB63-CC3E-DB40-A6D4-99E9B19412B3}" sibTransId="{C917D6E5-AF38-004F-9337-8779446E6B5E}"/>
    <dgm:cxn modelId="{7CD205F1-C415-3F4E-860C-1356E14B51AE}" type="presOf" srcId="{025D7BA2-A266-1845-937C-14A98047299E}" destId="{B7BB7661-51EE-DF4C-9781-A49974B2FF5F}" srcOrd="1" destOrd="0" presId="urn:microsoft.com/office/officeart/2005/8/layout/pyramid1"/>
    <dgm:cxn modelId="{D2251FF6-2AE2-814D-B3D9-2EDEE7C8EB35}" type="presOf" srcId="{F3D597FE-11C2-2749-B263-E1906764135E}" destId="{1B9743E8-3245-DB41-9B77-3188CEE50CD4}" srcOrd="1" destOrd="0" presId="urn:microsoft.com/office/officeart/2005/8/layout/pyramid1"/>
    <dgm:cxn modelId="{D3B08DF7-C744-4647-BA99-FF3294199325}" type="presOf" srcId="{05463E8F-6F33-7445-8025-44D91B502EE1}" destId="{4C93D9EC-071A-F14D-A75F-565C454632FC}" srcOrd="0" destOrd="0" presId="urn:microsoft.com/office/officeart/2005/8/layout/pyramid1"/>
    <dgm:cxn modelId="{8490379B-B455-C546-A222-E203992F9209}" type="presParOf" srcId="{4481263B-7AAF-4B46-93F5-452E2570AD2D}" destId="{AB4472F1-4D4C-F94F-9A6E-000FF7445B37}" srcOrd="0" destOrd="0" presId="urn:microsoft.com/office/officeart/2005/8/layout/pyramid1"/>
    <dgm:cxn modelId="{B11FAAF7-20EA-DF4D-A0B2-3CD44138A89E}" type="presParOf" srcId="{AB4472F1-4D4C-F94F-9A6E-000FF7445B37}" destId="{97CE9B09-5967-8445-BCA0-4D8A0E68980F}" srcOrd="0" destOrd="0" presId="urn:microsoft.com/office/officeart/2005/8/layout/pyramid1"/>
    <dgm:cxn modelId="{DD62B47B-6EAF-604E-90DA-EBCC65F35C06}" type="presParOf" srcId="{AB4472F1-4D4C-F94F-9A6E-000FF7445B37}" destId="{07830BC8-3608-334D-85E3-533628BDA596}" srcOrd="1" destOrd="0" presId="urn:microsoft.com/office/officeart/2005/8/layout/pyramid1"/>
    <dgm:cxn modelId="{38ADD8FD-0D79-AE46-B326-6BDD6BC15B46}" type="presParOf" srcId="{4481263B-7AAF-4B46-93F5-452E2570AD2D}" destId="{EF8CE0B0-0B8A-4D4C-A840-B06E1036872B}" srcOrd="1" destOrd="0" presId="urn:microsoft.com/office/officeart/2005/8/layout/pyramid1"/>
    <dgm:cxn modelId="{B9223C0D-4AAF-D640-9028-3F34A3F6D4FC}" type="presParOf" srcId="{EF8CE0B0-0B8A-4D4C-A840-B06E1036872B}" destId="{4C93D9EC-071A-F14D-A75F-565C454632FC}" srcOrd="0" destOrd="0" presId="urn:microsoft.com/office/officeart/2005/8/layout/pyramid1"/>
    <dgm:cxn modelId="{07298AFE-B0D9-4E43-9A43-BB5E117079D0}" type="presParOf" srcId="{EF8CE0B0-0B8A-4D4C-A840-B06E1036872B}" destId="{43F5998C-788E-1D40-9215-1D22004CA119}" srcOrd="1" destOrd="0" presId="urn:microsoft.com/office/officeart/2005/8/layout/pyramid1"/>
    <dgm:cxn modelId="{9DC703EB-1DD2-174A-A777-EE8794A95F5E}" type="presParOf" srcId="{4481263B-7AAF-4B46-93F5-452E2570AD2D}" destId="{44537EFF-8544-8F4F-A642-C2DEDAB50909}" srcOrd="2" destOrd="0" presId="urn:microsoft.com/office/officeart/2005/8/layout/pyramid1"/>
    <dgm:cxn modelId="{43E63885-85D1-534A-AAC9-E69579E90B18}" type="presParOf" srcId="{44537EFF-8544-8F4F-A642-C2DEDAB50909}" destId="{BAF525DF-66BF-F546-8AF9-3850D46F5B41}" srcOrd="0" destOrd="0" presId="urn:microsoft.com/office/officeart/2005/8/layout/pyramid1"/>
    <dgm:cxn modelId="{74421552-2682-004B-BE3F-086A84AEC238}" type="presParOf" srcId="{44537EFF-8544-8F4F-A642-C2DEDAB50909}" destId="{24D71F0A-6DA1-FB40-A888-D41A9DB4D50A}" srcOrd="1" destOrd="0" presId="urn:microsoft.com/office/officeart/2005/8/layout/pyramid1"/>
    <dgm:cxn modelId="{CFA0E643-BCAF-B549-B383-0409E4ABE404}" type="presParOf" srcId="{4481263B-7AAF-4B46-93F5-452E2570AD2D}" destId="{9B660422-3BB4-D94E-B4D2-07EC413776CB}" srcOrd="3" destOrd="0" presId="urn:microsoft.com/office/officeart/2005/8/layout/pyramid1"/>
    <dgm:cxn modelId="{4A097240-8715-164A-BD58-5A5398CCEA1D}" type="presParOf" srcId="{9B660422-3BB4-D94E-B4D2-07EC413776CB}" destId="{D04A0DC8-DF39-1A4A-BAE7-AFA59F21AC7F}" srcOrd="0" destOrd="0" presId="urn:microsoft.com/office/officeart/2005/8/layout/pyramid1"/>
    <dgm:cxn modelId="{657BD917-FB43-2941-A807-45C08F9DCE1E}" type="presParOf" srcId="{9B660422-3BB4-D94E-B4D2-07EC413776CB}" destId="{DCB1379F-A15B-2A4C-B1EA-F529FB1BB8C7}" srcOrd="1" destOrd="0" presId="urn:microsoft.com/office/officeart/2005/8/layout/pyramid1"/>
    <dgm:cxn modelId="{51DCE995-DAAA-944E-AF83-03793C3ED2F9}" type="presParOf" srcId="{4481263B-7AAF-4B46-93F5-452E2570AD2D}" destId="{5ED935AD-B33D-7B44-BF32-CEDE7F2F4FD5}" srcOrd="4" destOrd="0" presId="urn:microsoft.com/office/officeart/2005/8/layout/pyramid1"/>
    <dgm:cxn modelId="{5CF55D57-B87B-6F43-B4C7-C2487B5FF0F6}" type="presParOf" srcId="{5ED935AD-B33D-7B44-BF32-CEDE7F2F4FD5}" destId="{C0CBFF46-34A1-274E-96BD-51D4AE6D3D27}" srcOrd="0" destOrd="0" presId="urn:microsoft.com/office/officeart/2005/8/layout/pyramid1"/>
    <dgm:cxn modelId="{6BB9433A-D5E1-1848-B99C-9323FDA0D935}" type="presParOf" srcId="{5ED935AD-B33D-7B44-BF32-CEDE7F2F4FD5}" destId="{B7BB7661-51EE-DF4C-9781-A49974B2FF5F}" srcOrd="1" destOrd="0" presId="urn:microsoft.com/office/officeart/2005/8/layout/pyramid1"/>
    <dgm:cxn modelId="{F0A1A2CE-3893-E346-BB3F-C8D73CD5CCFB}" type="presParOf" srcId="{4481263B-7AAF-4B46-93F5-452E2570AD2D}" destId="{9F74A34B-90BA-804D-8C12-886CA44E8FE9}" srcOrd="5" destOrd="0" presId="urn:microsoft.com/office/officeart/2005/8/layout/pyramid1"/>
    <dgm:cxn modelId="{E3AE0174-086C-2448-B7FA-62AB88951585}" type="presParOf" srcId="{9F74A34B-90BA-804D-8C12-886CA44E8FE9}" destId="{4E3CA6E3-87A4-A24C-AA1D-2443D23B685C}" srcOrd="0" destOrd="0" presId="urn:microsoft.com/office/officeart/2005/8/layout/pyramid1"/>
    <dgm:cxn modelId="{E00D7FA1-7106-6848-922E-530059BC2D80}" type="presParOf" srcId="{9F74A34B-90BA-804D-8C12-886CA44E8FE9}" destId="{1B9743E8-3245-DB41-9B77-3188CEE50CD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4E646C-FCB1-9C48-9970-C98DB97231EE}">
      <dsp:nvSpPr>
        <dsp:cNvPr id="0" name=""/>
        <dsp:cNvSpPr/>
      </dsp:nvSpPr>
      <dsp:spPr>
        <a:xfrm>
          <a:off x="0" y="19796"/>
          <a:ext cx="12618720" cy="6955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b="1" kern="1200"/>
            <a:t>Programla uyumlu olmalı.</a:t>
          </a:r>
          <a:r>
            <a:rPr lang="tr-TR" sz="2900" kern="1200"/>
            <a:t> </a:t>
          </a:r>
          <a:endParaRPr lang="en-US" sz="2900" kern="1200"/>
        </a:p>
      </dsp:txBody>
      <dsp:txXfrm>
        <a:off x="33955" y="53751"/>
        <a:ext cx="12550810" cy="627655"/>
      </dsp:txXfrm>
    </dsp:sp>
    <dsp:sp modelId="{7D4113B0-ECB8-9E4F-A9CE-C0E8941F1D30}">
      <dsp:nvSpPr>
        <dsp:cNvPr id="0" name=""/>
        <dsp:cNvSpPr/>
      </dsp:nvSpPr>
      <dsp:spPr>
        <a:xfrm>
          <a:off x="0" y="715361"/>
          <a:ext cx="12618720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64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2300" kern="1200"/>
            <a:t>Her ders kazanımı, program çıktılarıyla açıkça eşleştirilmelidir (Ders–Program eşleştirme tablosu).    </a:t>
          </a:r>
          <a:endParaRPr lang="en-US" sz="2300" kern="1200"/>
        </a:p>
      </dsp:txBody>
      <dsp:txXfrm>
        <a:off x="0" y="715361"/>
        <a:ext cx="12618720" cy="480240"/>
      </dsp:txXfrm>
    </dsp:sp>
    <dsp:sp modelId="{436E4D69-55D4-2442-A132-CF316886F8BA}">
      <dsp:nvSpPr>
        <dsp:cNvPr id="0" name=""/>
        <dsp:cNvSpPr/>
      </dsp:nvSpPr>
      <dsp:spPr>
        <a:xfrm>
          <a:off x="0" y="1195601"/>
          <a:ext cx="12618720" cy="6955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b="1" kern="1200"/>
            <a:t>Ölçülebilir fiil kullanın.</a:t>
          </a:r>
          <a:r>
            <a:rPr lang="tr-TR" sz="2900" kern="1200"/>
            <a:t> </a:t>
          </a:r>
          <a:endParaRPr lang="en-US" sz="2900" kern="1200"/>
        </a:p>
      </dsp:txBody>
      <dsp:txXfrm>
        <a:off x="33955" y="1229556"/>
        <a:ext cx="12550810" cy="627655"/>
      </dsp:txXfrm>
    </dsp:sp>
    <dsp:sp modelId="{12277304-BF92-5345-9C7E-CB4FA2BEE6F5}">
      <dsp:nvSpPr>
        <dsp:cNvPr id="0" name=""/>
        <dsp:cNvSpPr/>
      </dsp:nvSpPr>
      <dsp:spPr>
        <a:xfrm>
          <a:off x="0" y="1891166"/>
          <a:ext cx="12618720" cy="720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64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2300" kern="1200"/>
            <a:t>“Bilir/anlar” yerine “açıklar, çözümler, uygular, değerlendirir, tasarlar” gibi eylemler yazın; bilişsel/duyuşsal/devinişsel düzeyi görünür kılın.  </a:t>
          </a:r>
          <a:endParaRPr lang="en-US" sz="2300" kern="1200"/>
        </a:p>
      </dsp:txBody>
      <dsp:txXfrm>
        <a:off x="0" y="1891166"/>
        <a:ext cx="12618720" cy="720359"/>
      </dsp:txXfrm>
    </dsp:sp>
    <dsp:sp modelId="{E63F3B80-67EA-854B-80F5-B19C2E0C88EC}">
      <dsp:nvSpPr>
        <dsp:cNvPr id="0" name=""/>
        <dsp:cNvSpPr/>
      </dsp:nvSpPr>
      <dsp:spPr>
        <a:xfrm>
          <a:off x="0" y="2611526"/>
          <a:ext cx="12618720" cy="6955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b="1" kern="1200"/>
            <a:t>Değerlendirme ile hizalayın.</a:t>
          </a:r>
          <a:r>
            <a:rPr lang="tr-TR" sz="2900" kern="1200"/>
            <a:t> </a:t>
          </a:r>
          <a:endParaRPr lang="en-US" sz="2900" kern="1200"/>
        </a:p>
      </dsp:txBody>
      <dsp:txXfrm>
        <a:off x="33955" y="2645481"/>
        <a:ext cx="12550810" cy="627655"/>
      </dsp:txXfrm>
    </dsp:sp>
    <dsp:sp modelId="{AF91418D-333A-4546-803D-9AEF8C9E4932}">
      <dsp:nvSpPr>
        <dsp:cNvPr id="0" name=""/>
        <dsp:cNvSpPr/>
      </dsp:nvSpPr>
      <dsp:spPr>
        <a:xfrm>
          <a:off x="0" y="3307091"/>
          <a:ext cx="12618720" cy="720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64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2300" kern="1200"/>
            <a:t>Her kazanım için “nasıl ölçülecek?” sorusunun cevabı önceden planlı olsun (soru–kazanım matrisi, rubrik vb.).  </a:t>
          </a:r>
          <a:endParaRPr lang="en-US" sz="2300" kern="1200"/>
        </a:p>
      </dsp:txBody>
      <dsp:txXfrm>
        <a:off x="0" y="3307091"/>
        <a:ext cx="12618720" cy="720359"/>
      </dsp:txXfrm>
    </dsp:sp>
    <dsp:sp modelId="{D9CEDC90-F367-DE4F-8B42-A284918DF281}">
      <dsp:nvSpPr>
        <dsp:cNvPr id="0" name=""/>
        <dsp:cNvSpPr/>
      </dsp:nvSpPr>
      <dsp:spPr>
        <a:xfrm>
          <a:off x="0" y="4027451"/>
          <a:ext cx="12618720" cy="6955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b="1" kern="1200"/>
            <a:t>Ders planıyla tutarlı olsun.</a:t>
          </a:r>
          <a:r>
            <a:rPr lang="tr-TR" sz="2900" kern="1200"/>
            <a:t> </a:t>
          </a:r>
          <a:endParaRPr lang="en-US" sz="2900" kern="1200"/>
        </a:p>
      </dsp:txBody>
      <dsp:txXfrm>
        <a:off x="33955" y="4061406"/>
        <a:ext cx="12550810" cy="627655"/>
      </dsp:txXfrm>
    </dsp:sp>
    <dsp:sp modelId="{C59139DC-7801-F34B-8C07-5BE2D0006D15}">
      <dsp:nvSpPr>
        <dsp:cNvPr id="0" name=""/>
        <dsp:cNvSpPr/>
      </dsp:nvSpPr>
      <dsp:spPr>
        <a:xfrm>
          <a:off x="0" y="4723016"/>
          <a:ext cx="12618720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64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2300" kern="1200"/>
            <a:t>Haftalık içerik, yöntem ve AKTS iş yüküyle kazanımlar örtüşmeli (Ders Bilgi Paketi).  </a:t>
          </a:r>
          <a:endParaRPr lang="en-US" sz="2300" kern="1200"/>
        </a:p>
      </dsp:txBody>
      <dsp:txXfrm>
        <a:off x="0" y="4723016"/>
        <a:ext cx="12618720" cy="480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88821-37E4-8346-85CE-45B85D03B128}">
      <dsp:nvSpPr>
        <dsp:cNvPr id="0" name=""/>
        <dsp:cNvSpPr/>
      </dsp:nvSpPr>
      <dsp:spPr>
        <a:xfrm>
          <a:off x="0" y="19796"/>
          <a:ext cx="12618720" cy="6955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b="1" kern="1200"/>
            <a:t>Öğrenci merkezli dil.</a:t>
          </a:r>
          <a:r>
            <a:rPr lang="tr-TR" sz="2900" kern="1200"/>
            <a:t> </a:t>
          </a:r>
          <a:endParaRPr lang="en-US" sz="2900" kern="1200"/>
        </a:p>
      </dsp:txBody>
      <dsp:txXfrm>
        <a:off x="33955" y="53751"/>
        <a:ext cx="12550810" cy="627655"/>
      </dsp:txXfrm>
    </dsp:sp>
    <dsp:sp modelId="{3F221471-027A-7F4E-BAE6-3141E1FDC893}">
      <dsp:nvSpPr>
        <dsp:cNvPr id="0" name=""/>
        <dsp:cNvSpPr/>
      </dsp:nvSpPr>
      <dsp:spPr>
        <a:xfrm>
          <a:off x="0" y="715361"/>
          <a:ext cx="12618720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64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2300" kern="1200"/>
            <a:t>Öğrencinin yapacağı performansı tarif edin; yöntem/etkinlik tercihlerinizle de destekleyin.  </a:t>
          </a:r>
          <a:endParaRPr lang="en-US" sz="2300" kern="1200"/>
        </a:p>
      </dsp:txBody>
      <dsp:txXfrm>
        <a:off x="0" y="715361"/>
        <a:ext cx="12618720" cy="480240"/>
      </dsp:txXfrm>
    </dsp:sp>
    <dsp:sp modelId="{68899874-F475-654F-85EF-C7EB3290D2A6}">
      <dsp:nvSpPr>
        <dsp:cNvPr id="0" name=""/>
        <dsp:cNvSpPr/>
      </dsp:nvSpPr>
      <dsp:spPr>
        <a:xfrm>
          <a:off x="0" y="1195601"/>
          <a:ext cx="12618720" cy="6955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b="1" kern="1200"/>
            <a:t>Koşul ve ölçüt ekleyin (varsa).</a:t>
          </a:r>
          <a:r>
            <a:rPr lang="tr-TR" sz="2900" kern="1200"/>
            <a:t> </a:t>
          </a:r>
          <a:endParaRPr lang="en-US" sz="2900" kern="1200"/>
        </a:p>
      </dsp:txBody>
      <dsp:txXfrm>
        <a:off x="33955" y="1229556"/>
        <a:ext cx="12550810" cy="627655"/>
      </dsp:txXfrm>
    </dsp:sp>
    <dsp:sp modelId="{1E23C69F-20D0-8E4B-9005-5567D3D94989}">
      <dsp:nvSpPr>
        <dsp:cNvPr id="0" name=""/>
        <dsp:cNvSpPr/>
      </dsp:nvSpPr>
      <dsp:spPr>
        <a:xfrm>
          <a:off x="0" y="1891166"/>
          <a:ext cx="12618720" cy="720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64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2300" kern="1200"/>
            <a:t>“Hangi bağlamda/koşulda, hangi ölçütle?” (ör. “Akaid kaynaklarını ISNAD standartlarına göre sınıflandırır”).</a:t>
          </a:r>
          <a:endParaRPr lang="en-US" sz="2300" kern="1200"/>
        </a:p>
      </dsp:txBody>
      <dsp:txXfrm>
        <a:off x="0" y="1891166"/>
        <a:ext cx="12618720" cy="720359"/>
      </dsp:txXfrm>
    </dsp:sp>
    <dsp:sp modelId="{1AB29F00-E93D-494E-B09B-36ADC1723C9D}">
      <dsp:nvSpPr>
        <dsp:cNvPr id="0" name=""/>
        <dsp:cNvSpPr/>
      </dsp:nvSpPr>
      <dsp:spPr>
        <a:xfrm>
          <a:off x="0" y="2611526"/>
          <a:ext cx="12618720" cy="6955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b="1" kern="1200"/>
            <a:t>Çoklu alanlar.</a:t>
          </a:r>
          <a:r>
            <a:rPr lang="tr-TR" sz="2900" kern="1200"/>
            <a:t> </a:t>
          </a:r>
          <a:endParaRPr lang="en-US" sz="2900" kern="1200"/>
        </a:p>
      </dsp:txBody>
      <dsp:txXfrm>
        <a:off x="33955" y="2645481"/>
        <a:ext cx="12550810" cy="627655"/>
      </dsp:txXfrm>
    </dsp:sp>
    <dsp:sp modelId="{E8257F04-1FD0-3C41-B523-4B2D0F192DE1}">
      <dsp:nvSpPr>
        <dsp:cNvPr id="0" name=""/>
        <dsp:cNvSpPr/>
      </dsp:nvSpPr>
      <dsp:spPr>
        <a:xfrm>
          <a:off x="0" y="3307091"/>
          <a:ext cx="12618720" cy="720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64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2300" kern="1200"/>
            <a:t>Gerekirse bilişsel (analiz), duyuşsal (tutum), devinişsel (ezgi icrası vb.) boyutları ayrı kazanımlar halinde yazın.  </a:t>
          </a:r>
          <a:endParaRPr lang="en-US" sz="2300" kern="1200"/>
        </a:p>
      </dsp:txBody>
      <dsp:txXfrm>
        <a:off x="0" y="3307091"/>
        <a:ext cx="12618720" cy="720359"/>
      </dsp:txXfrm>
    </dsp:sp>
    <dsp:sp modelId="{F6BE2DE0-7AEA-6443-AAA7-7A63D1166B71}">
      <dsp:nvSpPr>
        <dsp:cNvPr id="0" name=""/>
        <dsp:cNvSpPr/>
      </dsp:nvSpPr>
      <dsp:spPr>
        <a:xfrm>
          <a:off x="0" y="4027451"/>
          <a:ext cx="12618720" cy="6955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b="1" kern="1200"/>
            <a:t>Programla izleme–iyileştirme döngüsüne bağlayın.</a:t>
          </a:r>
          <a:r>
            <a:rPr lang="tr-TR" sz="2900" kern="1200"/>
            <a:t> </a:t>
          </a:r>
          <a:endParaRPr lang="en-US" sz="2900" kern="1200"/>
        </a:p>
      </dsp:txBody>
      <dsp:txXfrm>
        <a:off x="33955" y="4061406"/>
        <a:ext cx="12550810" cy="627655"/>
      </dsp:txXfrm>
    </dsp:sp>
    <dsp:sp modelId="{ACA7C18B-1DEC-494D-9D2C-40598B346FC2}">
      <dsp:nvSpPr>
        <dsp:cNvPr id="0" name=""/>
        <dsp:cNvSpPr/>
      </dsp:nvSpPr>
      <dsp:spPr>
        <a:xfrm>
          <a:off x="0" y="4723016"/>
          <a:ext cx="12618720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644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2300" kern="1200"/>
            <a:t>Bölüm/Eğitim-Öğretim Komisyonu raporlarına ve dönemlik gözden geçirmelere veri üretmeli. </a:t>
          </a:r>
          <a:endParaRPr lang="en-US" sz="2300" kern="1200"/>
        </a:p>
      </dsp:txBody>
      <dsp:txXfrm>
        <a:off x="0" y="4723016"/>
        <a:ext cx="12618720" cy="480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E9B09-5967-8445-BCA0-4D8A0E68980F}">
      <dsp:nvSpPr>
        <dsp:cNvPr id="0" name=""/>
        <dsp:cNvSpPr/>
      </dsp:nvSpPr>
      <dsp:spPr>
        <a:xfrm>
          <a:off x="2060227" y="0"/>
          <a:ext cx="824090" cy="755438"/>
        </a:xfrm>
        <a:prstGeom prst="trapezoid">
          <a:avLst>
            <a:gd name="adj" fmla="val 5454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Bilgi</a:t>
          </a:r>
        </a:p>
      </dsp:txBody>
      <dsp:txXfrm>
        <a:off x="2060227" y="0"/>
        <a:ext cx="824090" cy="755438"/>
      </dsp:txXfrm>
    </dsp:sp>
    <dsp:sp modelId="{4C93D9EC-071A-F14D-A75F-565C454632FC}">
      <dsp:nvSpPr>
        <dsp:cNvPr id="0" name=""/>
        <dsp:cNvSpPr/>
      </dsp:nvSpPr>
      <dsp:spPr>
        <a:xfrm>
          <a:off x="1648181" y="755438"/>
          <a:ext cx="1648181" cy="755438"/>
        </a:xfrm>
        <a:prstGeom prst="trapezoid">
          <a:avLst>
            <a:gd name="adj" fmla="val 54544"/>
          </a:avLst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Kavrama </a:t>
          </a:r>
        </a:p>
      </dsp:txBody>
      <dsp:txXfrm>
        <a:off x="1936613" y="755438"/>
        <a:ext cx="1071318" cy="755438"/>
      </dsp:txXfrm>
    </dsp:sp>
    <dsp:sp modelId="{BAF525DF-66BF-F546-8AF9-3850D46F5B41}">
      <dsp:nvSpPr>
        <dsp:cNvPr id="0" name=""/>
        <dsp:cNvSpPr/>
      </dsp:nvSpPr>
      <dsp:spPr>
        <a:xfrm>
          <a:off x="1236136" y="1510877"/>
          <a:ext cx="2472272" cy="755438"/>
        </a:xfrm>
        <a:prstGeom prst="trapezoid">
          <a:avLst>
            <a:gd name="adj" fmla="val 54544"/>
          </a:avLst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Uygulama</a:t>
          </a:r>
        </a:p>
      </dsp:txBody>
      <dsp:txXfrm>
        <a:off x="1668783" y="1510877"/>
        <a:ext cx="1606977" cy="755438"/>
      </dsp:txXfrm>
    </dsp:sp>
    <dsp:sp modelId="{D04A0DC8-DF39-1A4A-BAE7-AFA59F21AC7F}">
      <dsp:nvSpPr>
        <dsp:cNvPr id="0" name=""/>
        <dsp:cNvSpPr/>
      </dsp:nvSpPr>
      <dsp:spPr>
        <a:xfrm>
          <a:off x="824090" y="2266315"/>
          <a:ext cx="3296363" cy="755438"/>
        </a:xfrm>
        <a:prstGeom prst="trapezoid">
          <a:avLst>
            <a:gd name="adj" fmla="val 54544"/>
          </a:avLst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Analiz</a:t>
          </a:r>
        </a:p>
      </dsp:txBody>
      <dsp:txXfrm>
        <a:off x="1400954" y="2266315"/>
        <a:ext cx="2142636" cy="755438"/>
      </dsp:txXfrm>
    </dsp:sp>
    <dsp:sp modelId="{C0CBFF46-34A1-274E-96BD-51D4AE6D3D27}">
      <dsp:nvSpPr>
        <dsp:cNvPr id="0" name=""/>
        <dsp:cNvSpPr/>
      </dsp:nvSpPr>
      <dsp:spPr>
        <a:xfrm>
          <a:off x="412045" y="3021754"/>
          <a:ext cx="4120454" cy="755438"/>
        </a:xfrm>
        <a:prstGeom prst="trapezoid">
          <a:avLst>
            <a:gd name="adj" fmla="val 54544"/>
          </a:avLst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Sentez</a:t>
          </a:r>
        </a:p>
      </dsp:txBody>
      <dsp:txXfrm>
        <a:off x="1133124" y="3021754"/>
        <a:ext cx="2678295" cy="755438"/>
      </dsp:txXfrm>
    </dsp:sp>
    <dsp:sp modelId="{4E3CA6E3-87A4-A24C-AA1D-2443D23B685C}">
      <dsp:nvSpPr>
        <dsp:cNvPr id="0" name=""/>
        <dsp:cNvSpPr/>
      </dsp:nvSpPr>
      <dsp:spPr>
        <a:xfrm>
          <a:off x="0" y="3777192"/>
          <a:ext cx="4944545" cy="755438"/>
        </a:xfrm>
        <a:prstGeom prst="trapezoid">
          <a:avLst>
            <a:gd name="adj" fmla="val 54544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Değerlendirme</a:t>
          </a:r>
        </a:p>
      </dsp:txBody>
      <dsp:txXfrm>
        <a:off x="865295" y="3777192"/>
        <a:ext cx="3213954" cy="7554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7:55.7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0 144,'56'0,"0"0,36 5,-55-4,-1 4,-3-5,4 0,-6 0,-4 0,-1 0,-9-5,7 4,-6-4,52-6,-34 8,40-13,-38 15,-1-4,-5 5,-11 0,8 0,-5 0,17 0,-8-4,40 2,-41-2,50 4,-56 0,22-5,-7 4,-2-9,31 9,-32-4,34 5,-25 0,30 0,17-11,-25 10,4-1,8-3,1 0,-1 4,1 2,12-1,1 0,-3-6,2 1,-13 3,3 3,-2-3,-10-4,-3-1,-1 2,32 4,-11 0,-4-6,-32 7,2 0,40 0,-23 0,3 0,-11 0,-2 0,-2 0,-3 0,25 0,-3 0,0 0,-8 0,3 0,14 0,-25 0,4 0,-25 0,-20 0,4-5,-9 4,7-4,-6 5,38 0,-18 0,25 0,-21 0,10 0,15 0,-7 0,0 0,-31 0,-9 0,-9 0,4 0,2 0,-1 0,14 0,9 5,6-4,14 4,-16-5,-1 0,24 0,8-1,12 2,-19 2,4 1,0 0,30 0,-5 2,-17-1,-14 2,-29 0,-26-7,1 0,-1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8:56.9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68,'74'9,"1"1,-1-1,15-3,8-3,4-1,-1 2,-19 1,-1 2,1-1,2 0,3-1,-1-3,4-2,2 0,-1 0,-5 0,-6 1,21 3,-10 2,13-3,-26-3,9-2,6-1,2 0,-1-1,-6 1,-10 1,4 1,-10 0,0 0,10 0,-2-1,9-1,6 0,3 0,-2 1,-6-1,-8 2,11 0,-7 1,-5 0,0 1,14-1,-4 0,-1 0,-9 0,-2 0,-1 0,-8 0,-2 0,0 0,2 0,-1 1,4-2,23-6,5-2,1 2,-21 4,2 3,-1 0,-1-3,19-8,-2-2,-4 3,-11 7,-2 4,-6-2,10-5,-6 1,-2 5,0 0,14-6,1 1,-1 4,-1-1,-11-7,-7 0,8 7,-22-5,3 7,-5 0,4 0,7 0,7 5,-14-4,-6 4,-13-5,-11 5,7-4,0 4,-3-1,8-3,-8 4,-1-5,-6 5,0-4,10 8,3-7,-6 2,-4 1,-17-4,8 4,-4-5,1 0,3 0,-4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9:00.0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0 262,'95'3,"-1"0,1 0,-1 0,1 0,-7-2,0 0,2-1,1 0,2 1,2 0,-3 1,2 0,2 0,1 1,0-1,1 0,-1 0,1-1,0 0,1 0,-1-1,2 0,-1-1,2-1,-7-1,1 0,1-2,0 1,0-2,-1 1,0 0,-3-1,5 1,-2-1,-1 0,0 0,-1 0,1-1,0 0,4-1,3 0,0-1,-1 0,-2 0,-3-1,-4 1,7-2,-3-1,-4 0,-3 1,-2 2,6 2,-1 2,-6 1,-8-1,19-4,-11 2,-21 6,-2 2,-2-1,-2 0,30 0,-22 0,3 0,-9 0,4 0,4 0,6 1,3-2,6-2,2-2,1 2,7 2,0 0,-3 0,-11-2,-3-2,-4 2,10 3,-7 0,-21-2,-6-1,20 2,11-4,3 5,-24 0,-2 0,22 0,20 0,-33 0,9 0,-7 0,10 0,4 0,-1 0,7 0,1 0,1 0,1 0,4 0,3 0,-1 0,-3 0,-10 0,0 0,-4 0,-11 0,2 1,-4-2,2-1,4 0,-10-1,21 2,-14-3,0 1,24 3,-22 0,-6 0,-28 0,4-5,-3 4,14-4,4 5,-2 0,2 7,7-5,-2 11,16-4,-20 4,-4-5,-15-3,-6-5,-6 5,-10-4,-1 4,1-5,0 0,5 0,-4 0,-2 0,0 4,11-3,-3 4,13-5,7 5,41 3,-9 5,0-4,-34-2,-34-7,2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9:01.1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54,'82'3,"0"1,0-1,1 0,3-1,-4-2,10 2,-4 0,9 1,4 0,1 0,-5-1,-14-1,-1 0,-2-1,2-1,2 0,-2-1,1 0,2-1,1 0,0 0,0 1,0 1,2 0,0 1,-2 0,-1 0,-3-2,20-1,-4-2,-2 1,2 1,-9 2,3 1,0 0,-7 1,-13-1,6 0,0 0,-1-2,15-1,6-1,1 1,-8 0,-4 2,-4 1,0-1,2-1,13-2,3-3,0 1,-3 1,-11 4,0 1,-7 1,-15-3,17-5,-22 7,-50 0,1 0,-1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9:11.5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1,'92'0,"-1"0,-20 0,1 0,7 0,5 0,6 0,4 0,4 0,-5 0,3 0,4 0,3 0,3 0,-12 0,3 0,4 0,1 0,0 0,-1 0,-3 0,-6 0,-1 0,-1 0,-1 0,1 0,0 0,0 0,4 0,2 0,1 0,-1 0,-3 0,-4 0,-5 0,18 0,-8 0,-3 0,2 0,6 0,3 0,-5 0,-14 0,-5 0,-9 0,5 0,-2 0,-17 0,4 0,24 0,13-1,-1 2,-8 4,-1 1,7-2,-15-2,6-2,2 0,0 1,-5 0,5 2,-2 2,-3-1,-1-1,18-2,-3-1,-4-1,-14 1,-4 0,-2 0,24 0,-4 0,-18 0,5 0,10 0,10 0,6 0,-28 0,4 0,1 0,2 0,1 0,5 0,1 0,2 0,-1 0,-2 0,-5 0,-2-1,-1 1,1 0,1 1,5 1,2 2,0-1,-5 1,-9-2,-4 0,-9-1,11 0,2 1,12 1,7 0,2 0,-3-1,-7 0,9-1,-7-1,1-1,8 1,-8 0,6 0,4 0,0 0,-2 0,-5 0,-3 0,-4 0,-1 0,0 0,4 0,-5 0,3 0,1 0,0 0,-3 0,-4 0,11 0,-5 0,-1 0,8 0,-7 0,6 0,3 0,1 0,-4 0,-5 0,11 0,-7 0,0 0,2 0,-10 0,2 0,0 0,1 0,-1 0,-1 0,2 0,-1 0,-4 0,-7 0,5 0,-8 0,4 0,26 1,4-1,-14-1,-24-5,-6 1,17 4,-3-1,20-9,-26 6,-38 4,-11-4,-6 5,-4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9:17.7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1 167,'50'0,"0"0,40-6,7 1,-3 3,7 1,-5-3,7 0,-6 1,-28 3,-3 1,10-2,1-2,11-3,7 0,2-1,-3 0,-7 1,7 0,-6 1,1 0,7-1,-6 0,7 0,5-1,-2 0,-4 0,-10 2,-2-1,-7 0,-5 1,-3 1,33 3,-15 0,2-5,-25 6,32 0,-6-7,-15 6,4 0,-13-3,0 1,4 2,5 2,-1-1,7 0,2 0,9 0,2 0,5 0,-8 0,5 0,2 0,-1 0,-16 0,1 0,0 0,0 0,-3 0,13 0,-1-1,-2 1,-1 1,-5 2,-1 0,-1 1,-2-1,13-1,-2-2,0 2,8 1,2 2,-2 0,-2 0,-1 1,-1-2,-9-2,0-2,0 2,9 2,2 2,-4-1,-14-1,-3 0,4-1,16-2,5-1,4 2,-9 3,5 3,1 0,-3-2,-10-4,-2-2,0 0,2 2,-9 0,4 2,-1 0,-2 0,-4-2,22-1,-6-2,-3 1,-13 0,-3 0,-2 0,22-1,6 2,-15 2,9 1,1 1,-8-2,-10-2,-7 0,9 1,1 0,12 2,3 0,-8-1,-15-1,-4-2,-8 0,24 0,-5 0,4 0,-23 0,3 0,-6 0,2 0,35 0,0 0,-35 0,-1 0,12 0,3 0,3 0,0 0,-13 0,4 0,10 0,9 0,-11 0,-19 0,-3 0,28 0,-17 0,-51 0,-2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9:20.0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0,'69'6,"1"-1,5 2,1 0,8 0,9 0,-13-4,10 0,4 0,-4-2,-9 0,-3-1,4 0,10-1,-13 1,6 0,6 0,4 0,2 0,0 0,0 0,-4 0,-3 0,-1 0,-1 0,0 0,2 0,0 0,3 0,3 0,-5 0,4 0,2 0,2 0,1 0,-1 0,1 0,-1 0,-3 0,-1 0,-1 0,-1 0,0 0,-2 0,0 0,-1 0,-1 0,-1 0,0 0,13 0,-1 0,-2 0,0 0,-1 0,1 0,2 0,-9 0,2 0,2 0,-1 0,-1 0,-2 0,-3 0,-5 0,15 0,-6 0,-4 0,1 0,4 0,-3 0,5 0,1 0,-2 0,-6 0,-9 0,12 0,-10 0,-3 0,-5 0,-1 0,-8 0,-11 0,-1 0,27 0,4 0,-13 0,6 0,13 0,11 0,-2 0,-8 0,-1 0,4 0,-3 0,4 0,0 0,-3 0,-13 0,-2 0,-1 0,-2 0,11 0,-2 0,10 0,-15 0,10 0,5 0,1 0,-4 0,-8 0,2 0,-7 0,-1 0,6 0,13 0,8 0,3 0,-7 0,-12 0,-12 0,-10 0,7 0,22 0,11 0,1 0,-12 0,-19 0,-8 0,11 0,2 1,13-1,7 1,1-1,-7 0,-13-2,4-1,-10-1,3 1,-1 2,5 1,-3 0,-11-2,-5-4,-9 1,22 5,-42 0,-1 0,-11 0,-1 0,-4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9:25.8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79,'77'7,"0"0,0-5,5-1,2 0,0 3,2 0,14-1,-18-2,12 0,8-1,3-1,1 1,-3 0,-8-1,-7 1,-5 0,-3 0,1 0,3 0,6 0,3 0,6 0,5 0,2 0,-1 0,-2 0,-5 0,-9 0,9 1,-7-1,-4 0,-2 0,1-1,0-1,2-1,-3 0,-5 0,-10 1,16 1,-7-1,-7-7,3-1,-9 2,27 4,-27 0,11-1,4 1,11 3,5 2,1-1,-19-3,0-1,1 0,1 1,5 2,2 1,-1-1,-3 0,12-3,-3-2,-9 3,-2 2,-5 2,5-5,-6 1,20 1,-27-2,7 1,20 2,5 2,-28-1,2 0,1 0,12 0,3 0,3 0,-16 0,3 0,1 0,-1 0,-4 0,-2 0,3 0,5 0,-4 0,5 0,3 0,1 0,-1 0,-4 0,1 0,-4 0,-1 0,3 0,4 0,8 0,7 0,3 0,-1 0,-3 0,-8 0,8 0,-7 0,-2 0,5 0,-8 0,3-1,1 1,2 0,-1 1,6 1,2 1,-1 1,1-1,-3 0,-8-2,-2 0,-1-1,2 1,3 0,-3 1,4 1,2 0,-2 0,-3-1,-8 0,0-2,-7 0,-1 0,5 0,3 0,4 0,3 0,-2 0,-4 0,1 0,-3 0,0 0,5 0,8 0,7 0,2 0,-1 0,-5 0,3 0,-2 0,-3 0,0 0,-6 0,-2 0,0 0,4 0,-6 0,4 0,1 0,-3 0,-6 0,18 0,-8 0,3 0,-15 0,2 0,0 0,-3 0,10 0,-3 0,-2 0,-7-1,-1 1,6 1,6 2,8 1,2 0,0 0,-16-3,1 0,0-1,0 0,1 2,-1 0,1 2,0-1,0 0,-3 0,13-2,-2-2,-1 1,2 0,6 0,2 0,-2 0,-3 0,-15 0,-4 0,-1 0,2 0,5 0,3 0,-3 0,-6 0,25 0,-2 0,-16 0,4 0,-4 0,13 0,2 0,-4 0,8 0,-5 0,-18 0,-3 0,-5 0,9 0,-8 0,-15 0,-12 0,-24 0,-12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9:30.3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1,'93'19,"0"1,0 0,-18-8,-3-2,8 0,8 2,8 1,3-1,1-3,-19-6,0-2,2-1,0-1,3 2,-6 1,0 1,2 1,2-1,2 0,3-1,5-1,4 0,3-1,1-1,0 1,-2-1,-4 1,2 0,-3 0,-1 0,-1 0,1 0,2 0,-6 0,2 0,2 0,-1 0,-2 0,-4 0,-5 0,23 0,-6 0,-5 0,-3 0,11 0,-5 0,-6 0,-21 0,-4 0,-1 0,23 1,1-2,-23-3,2-1,5 1,19 2,6 1,2 0,-24-2,1-1,1 0,4 2,0 1,3 1,3 0,0 0,-2 1,-3-1,-2 0,1 0,0 0,2 0,5 0,2 0,1 0,-1 0,-2 0,-5 0,-2 0,-1 0,1 0,1 0,3 0,2 0,-1 0,-2 0,-5 0,21 0,-6 0,1 0,-15 0,2 2,-1-2,1-2,-3-4,-2-3,3-1,7 2,0 3,8 2,4-1,2 1,-4-1,-5-1,-4-2,-5 0,-2-1,1 0,2 2,13 1,7 1,-3 1,-8 1,-17 0,-2-1,-15 1,18 1,-17-4,-11 5,15 0,-16 0,-12 0,-15 0,-2 0,-5 0,-3 0,8 0,-3 0,-1 0,9 0,-3 0,5 0,4 0,-14 0,3 0,-5 0,2 0,4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9:54.0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1 155,'97'0,"1"0,-27 0,5 1,3-1,3-1,-3-1,2-2,3 0,2 0,2 1,-2 2,3 0,2 2,1-1,-3-1,-3-1,3-3,-3-1,-2-1,-1 1,-2 2,11 2,0 2,-6 0,-7-1,16-4,-10-1,-14 2,-8 1,13 1,15-12,-37 13,-1-6,-8 7,18 0,2 0,7 0,-1 0,4 0,3 0,7 0,-4 0,4 0,-2 0,14 0,-5 0,-35 0,-3 0,15 0,-1 0,31 0,-43 0,5 0,17 0,7 0,-22 0,4 0,9 0,8 0,12 0,7 0,0 0,-5 0,-12 0,-3 0,0 0,1 0,3 0,-2 0,3 0,1 0,1 0,-2 0,-3 0,2 0,-1 0,-2 0,-3 0,-2 0,3 0,-3 0,-3 0,0 0,20 0,-3 0,-3 0,-14 0,-3 0,-7 0,-8 0,-5 0,38 0,-37 0,0 0,28 0,15-7,2-1,-14 4,-17-4,-7 1,-25 7,13 0,19 0,-7 0,-8 0,4 0,2 0,6 0,3 0,7 0,1 0,-1-3,0-2,7 2,5 1,9 2,-2 0,-8-1,-14-3,-7 0,3 1,20 2,3 1,-17 1,-1-1,-12 0,-11 0,-19 0,4 0,-10 0,22 0,7 5,-5-5,3 1,33 10,-7-9,-29 5,-33-7,-12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9:55.8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1,'86'13,"0"1,-17-7,5 0,12 3,11 1,5-3,-26-5,3-2,3-1,1-1,0 2,0 2,0 1,1 0,5-1,9 0,-12-2,9-1,6 1,4-1,1-1,0 1,-2-1,-4 1,-7 0,12 0,-7 0,-4 0,1 0,2 0,7 0,-13 0,5 0,4 0,3 0,-1 0,-2 0,-3 0,-7 0,-8 0,8 0,-8 0,-5 0,-2 0,1 0,19 0,1 0,-6 0,-14 0,-7 0,-10 0,41 0,-49 0,-15 0,38 0,-31 0,14 0,-30 0,4 4,-4-2,4 2,6-4,46 0,10 0,4 0,-41 0,1 0,18 2,8 1,-20-1,-23 0,35 1,15 1,5-4,6 0,-13 0,5 0,-4 0,-12 0,-2 0,-6 0,15 0,-17 0,-25 0,-25 0,-2 0,0 0,6 4,2-2,23 7,1-3,10 0,-13-2,-18-4,-16 0,-5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8:06.3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0,'79'4,"-1"-1,10-2,3 0,-21 1,3 0,4 1,-4 0,3 2,2 0,-3-2,16-1,-2-2,-2 2,-6 3,-2 2,-7-3,5-3,-10-2,6 1,-14 0,0 0,17 0,14 0,-45 0,-8 0,-14 0,2 0,1 0,6 0,1 0,3 0,12 0,38 0,-24 0,10 0,-5 0,6 0,-1 0,20 0,-9 0,-21 0,-29 0,42 0,-18 0,30 0,-35 0,36 0,-26 0,7 0,11 0,-13 3,4 2,0-2,-4-2,-1 0,5 0,24 2,6 2,-13-2,-23-3,-5 0,16 3,-8 1,-21-3,16 6,-23-7,5 0,-6 0,22 0,4 0,9 0,3 0,3 0,6 0,0 0,-15 4,-3-1,-3-2,-4 0,20 6,-10-3,15 1,-7-1,-6-3,2 1,14 6,11 2,1-1,-22-4,1-1,0 0,-2 0,14 1,-1 1,-2 0,-3-1,-1 0,-7-2,8-3,-14 0,-6 7,14-5,-7 4,-17-6,-11 0,-20 0,-14 0,-6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9:58.1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0 281,'76'7,"0"-1,1 1,-1-1,1-1,0 0,4-2,9-2,-15-1,7-2,5 0,4-1,2-1,1 0,-2-1,-2 1,-1-1,-1 0,0 0,1-1,-1 0,1 0,1-1,2 0,-4-1,1 0,2-1,1-1,-1 0,0 1,0 0,-3 0,-1 2,14-1,0 1,-1 1,-1 0,-4 0,-4 0,-5-1,19-5,-9-1,-3 1,1 3,0 5,0 5,-3-1,-4-1,0-2,-4-2,2 0,12 1,3-1,-1 1,-6-2,0 1,-1-1,1 0,0 0,-3 1,-11 0,-3 0,-5 2,6 2,-9 2,21-1,-45 0,8 0,0 0,9 0,26 0,11 0,-28 0,7 0,1 0,-2 0,13-1,-2 1,4 1,-3 1,4 1,1 0,-6-1,2-1,-3-1,0 2,7 3,0 2,-1-1,-7-1,-2 0,-7 0,3 0,-9 0,-16 3,-5-2,10-6,-8 0,15-1,6 2,-19 2,4 1,9-4,8-1,-8 3,-11 5,-5 0,11-6,-3 0,17 6,-33-7,-6 0,-16 0,-4 0,0 0,1 0,3 0,-4 0,15 4,6-3,2 4,2-5,-14 0,8 0,-2 0,9 0,-4 0,-2 0,-4 0,-5 0,-1 0,-10 0,0 0,-6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10:11.2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2,'61'0,"0"0,8 0,2 0,3 0,-2 0,-20 0,3 0,8 0,7-1,-2 2,22 5,2 1,-5-1,6 0,3 1,-12 0,1 2,3 0,3-1,-4-1,3 1,1-1,1-1,-2 0,-3-1,0-1,-1 0,-1 0,-1-1,9 2,-2-1,-2 0,-3-2,12-1,-4-1,-7-1,3 1,-5 0,3 0,3 0,-20 0,2 0,-4 0,7 0,-1 0,20 0,1 0,-8 0,-1 0,0 0,0 0,-2 0,-1 0,-11 0,-1 0,-2 0,8 0,1 0,12 0,4 0,-8 0,-6 0,-4 0,10 0,-3 0,11 0,7 0,1 0,-4 0,-10 0,-1 0,-7 0,-1 0,7 0,-3 0,7 0,3 0,0 0,-3 0,-8 0,3 0,-5 0,-4 0,3 0,7 0,1 0,-2 0,-7 0,26 1,-13-2,-27-1,-7-1,32 2,-52-3,0 4,-10 0,-12-5,-7-1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10:13.3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0 124,'84'0,"1"0,-1 0,0 0,7 0,0 0,3 0,4 0,-19 0,3 0,2 0,2 0,0 0,1 0,5 0,1 0,1 0,1 0,0 0,1 0,-8 0,0 0,1 0,0 0,0 0,0 0,-1 0,11 0,0 0,0 0,-1 0,-1 0,0 0,-6 0,-1 0,0 0,-1 0,-1 0,-3 0,6 0,-2 0,-2 0,-2 0,-2 0,3 0,-3 0,-2 0,-1 0,21 0,-2 0,-8 0,0 0,-2 0,-19 3,1 2,3-2,6-2,2-1,-3 2,18 3,-3 1,-2-6,-4 0,-21 0,-2 0,0 0,4 0,0 0,7 0,5 0,1 0,6 0,1 0,-3 0,14 0,-3 1,2-2,-14-2,3-1,-1 0,-5 1,4 2,-5 1,2-2,13-6,2-4,4 2,-16 5,4 1,0 0,-3 0,-6-1,-2 0,0 0,1 0,13-1,3 1,-4-1,-10 3,9 1,-8 2,8-3,1-1,5-4,5 1,-11 5,6 2,1-2,-19-1,0-2,1 1,-1 1,22 2,-1 1,-6 1,-19-1,-5 0,-2 0,19 0,0 0,13 0,-2 0,-20 0,-5 0,-11 0,-7 0,5 0,-24 0,1 0,-14 0,7 0,-14 0,24 0,18 0,-1 0,-6 0,-26 0,-19 0,-1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10:15.9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0 271,'64'-10,"0"0,1 1,14-2,10-1,3-1,-1 2,-7 2,-2 2,-4 1,0 2,1-1,7-1,-2-1,6-2,4 0,1-1,-2 1,-4 1,-8 3,15 1,-6 2,-7 2,-7-1,22 1,-15-2,-26-1,-8-1,10 4,-16-7,35 6,11 1,-31-4,2 1,13 2,10 2,-4-1,18-5,4-1,-16 2,9-1,2 0,-8 1,-7-1,-5 0,7 0,13 1,11-1,-2 1,-15 2,-3 2,-9 0,8 1,-8-2,5-4,-61 4,-2-4,-10 5,10 0,3 0,4 0,-6 0,-1 0,54 0,16 0,-34 0,1 0,13 0,7 0,-9 0,-11 0,-9 0,16 0,-21 5,3-4,1 11,0-11,-9 6,-23-7,-5 0,1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8:10.5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79,'88'20,"-35"-12,4 0,22 4,13 0,-12-5,9 1,7-2,4 0,-12-2,5-2,3 1,2-1,0 0,-3 0,-2 1,-2 0,0 0,0 0,1 0,1 0,7 0,3 0,0 0,-1 0,-6-1,-9 0,-1-1,-7-1,-6 1,-3 1,31 7,-14-2,13-7,-84 0,14 0,67 0,-31 4,9 1,2 0,3-4,0 0,4 0,13 3,4 2,-6-3,9-2,-11-2,-34 4,-4-1,6-1,-4-1,-5 5,25-5,-33 0,-18 0,-1 0,36 5,-8-2,9 2,17 1,10 2,-1 0,-7 0,-1-1,0 0,2 0,-1-1,-6 0,3 3,-10-2,14-6,0 1,9 1,1-3,3 0,-20-1,1 1,-3 1,16 2,-9 1,-26-4,-3 1,4 2,4 1,16 3,7-1,-9-4,4-2,-1 2,-7 2,0 1,2-1,23-3,4-1,-8-1,-8 1,-2 0,6 3,6 2,-11-2,-24-2,-1 1,42 4,-4-1,-14-5,-23 0,2 0,-3 0,0 0,9-5,4-1,27-1,6 0,-34 2,1 1,-3-1,16-1,-6 1,-17 2,-5 2,18-1,-16-3,2-1,24-1,17-1,-59-2,-7 9,9-4,1 5,-10-4,-3 3,5-4,-15 5,10-5,-15 4,-3-4,8 5,-4 0,10 0,-4-5,18-1,-6-4,13 4,-18-4,0 9,-17-4,8 0,-4 4,5-4,5 1,-4 2,-1-2,20-1,6-1,6-5,-10 5,-23-3,-19 3,-26-19,-40-12,-18-9,32 26,-4 1,-12-3,-3 4,6 11,0 2,-9-5,0 2,4 7,-2 2,-14-1,1 0,17 0,0 0,-16 0,5 0,-4 0,3 5,22-4,-9 8,10-1,-24 6,0-6,21-4,1-1,-19 4,0-6,-3 0,27 2,-2 1,-11-4,-9-1,3 2,-11 5,-2 1,9-5,-4-2,-3 1,-9 4,-2 0,-5-1,7-3,-4-1,-2-1,1 1,0 0,0 0,-2 0,-3 0,6 0,-5 0,-1 0,2 0,6 0,4-1,6 1,0 0,-6 1,10 1,-4 1,-3 0,0 0,-1 1,3-2,-10-1,0 0,2-1,0 0,2 2,8 1,2 1,1 0,-1 0,-2-2,-12-1,-5 0,1-2,4 0,10 1,-2 0,8 0,-2 0,-17 0,-4 0,9 0,1 0,10 0,17 0,3 0,4 0,2 0,-34 0,0 0,-5 0,27 0,0 0,-28-3,3-1,35 4,4-2,-42-4,51 6,4-5,-2 4,-20-4,-18 5,11 0,6 0,31 0,-23 0,23 0,-20 0,26 0,1 0,9 0,2 0,-1 0,-1 0,-4-5,-15 4,2-4,-13 0,-42 4,12-11,19 11,-1 1,-23-7,23 7,22 0,21 0,10 0,2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8:20.2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1,'58'9,"-13"-6,10 0,32 2,16 0,-9-1,-11-2,5-1,-17 1,13 0,7 1,2 0,-3-1,-11-1,21 0,-9-1,5-1,-2 1,5 0,-1 0,-9 0,-8 2,-7 0,-8-1,-6-1,-11 1,-7 4,-9-5,23 0,-19 0,32 0,11 0,-5 0,2 0,-26 0,-1 0,25 0,-6 0,-22 0,18 0,24 0,10 0,-46 0,-1 0,30 0,-7 5,-3-4,-17 1,4 1,2-3,1 0,5 0,0 0,-12 0,-2 0,26 0,-30 0,-12 0,-10 0,-6 0,-6 0,0 0,7 9,16-7,-8 12,39-6,-19 4,8-4,-16-4,-21 1,-4-4,3 4,-4-5,5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8:23.6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1,'63'6,"0"1,1-2,7-1,3 1,17 3,4 2,1-1,-21-2,1 1,1-2,2 0,9-1,1-2,3 0,2 0,-12 0,1 1,1-2,4 1,4-1,-8-1,3-1,4 0,1 0,2-1,1 1,-1 0,-5 0,2 0,1 0,1 0,-1 0,1 0,-1 0,0 0,-3 0,2 0,-1 0,0 0,-1 0,-1 0,-2 0,-3 0,12 0,-1 0,-3 0,-2 0,-5 0,-6 0,27 0,-9 0,-13 0,-10 0,-13 0,4 0,-11 0,3 0,38 0,-35 0,-1 0,11 0,-35 0,-3 0,10 0,13 0,12 0,1 0,6 0,2 0,10 0,2 0,0 0,-3 0,1 0,-5 0,18 0,-4 0,1 0,2 0,-32 0,1 0,6 0,4 0,6 0,1 0,-5 0,4 0,-4 0,6 0,2 0,7 0,-1 0,-6 0,-3 0,-6 0,0 0,-2 0,0 0,2 0,15-1,3 1,-3 1,-20 2,-3 1,7 0,11-3,10-1,-1 0,-7 1,-8 3,-7 0,3-1,8-2,1-1,-1-1,-10 1,-1 0,3 0,14 0,4 0,4 0,-7 0,4-1,2 1,-2 1,-4 2,-1 2,-1-1,-3-1,-8-1,-2-2,-2 0,-4 2,32 6,-9-1,-14-6,-11-2,-5 1,31 0,-46 0,35 0,-3 0,-22 0,11 0,3 0,13 0,3 0,-3 0,-15 0,-2 0,3 0,33 0,6 0,-29 0,-34 0,17 0,-7 0,-43 0,-4 0,13 0,27 0,-8 0,12 0,-34 0,4 5,34 3,-2-2,15 6,-33-11,-15 4,-3-1,2-2,3 2,-5-4,-5 0,0 0,-1 0,1 0,1 5,7-4,-11 4,7-5,-4 0,5 0,1 5,-1-4,-6 4,1-5,0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8:26.5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1,'82'16,"-1"0,6 3,6 0,1-4,8 0,-2 0,-14 0,-3-1,9-1,-7-5,10-1,2-1,-3-1,-9 0,-1 1,-9-1,11 1,-8-1,10 0,6 1,1 0,-1-1,-6 0,0 0,-4-1,-2 1,2-1,4 0,0 0,4 0,2 0,0 0,-2-1,-4 1,3 0,-1 0,-3 0,-4-1,-5-1,19-1,-7-2,-15 1,16 0,-56 0,17 0,37 0,8 0,-45 0,1 0,9 0,-1 0,32 0,-20 0,13 0,-3 0,12 0,4 0,-15 0,10 0,2 0,-4 0,-13 0,-1-1,-1 1,-1 1,22 2,-2 1,-6 0,12-3,-12 1,-31 3,-7 0,19-5,10 0,-8 0,5 0,-29 0,2 0,48 0,-30 0,2 0,-10 0,0 0,12 0,0 0,-8 0,-3 0,23 0,-31 0,-39 0,0 0,1 0,1 0,8 0,-3 0,14 0,-7 0,6 0,-13 0,25 0,11 0,34 0,11 0,-30 0,-1 0,27 3,-8-1,-17-1,-49 4,-10-5,1 0,1 0,3 0,-8 0,3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8:31.2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0,'54'0,"0"0,23 4,11 1,-1 0,-13-4,-2 0,10 0,-8 1,8 0,6 1,2 0,-3-1,-5-1,11 0,-5-2,0 1,5 0,4 2,6 1,2 0,-4 0,-11 0,1-2,-9-1,0 2,6 2,0 2,-14-3,14-3,7 0,-19 0,4 0,-4 0,6 0,-9 0,8 0,2 0,-3 0,9 0,-2 0,4 0,-6 0,5 0,-3 0,-9 0,6 0,-4 0,-5 0,3 0,-6 0,-7 0,0 0,31 0,6 0,-4 0,-1 0,-8 0,-5 0,-15 0,-6 0,30 0,-34 0,3 0,0 0,6 0,1 0,7 0,-3 0,18 4,-2-1,8-2,-2 0,-22 2,-1 1,7-4,-1 0,-4 0,1 0,12-1,6 2,-8 2,5 2,-1 0,-9 1,-1-1,6 1,3-2,7 0,0 0,-11 1,14 2,-2-1,-20-5,7-1,1-1,-4 1,9 0,-3 0,2 0,-12 0,1-1,1 1,2 1,11 2,4 1,-2 1,-6-2,-4-2,-5 0,-1 1,-1 3,-1 1,-6-2,5-4,-8 0,27 0,-37 0,5 0,31 0,7 0,-24 0,3 0,-1 0,1-1,0 1,0 1,4 2,0 1,-10 0,-16-3,-4 0,25 5,1-1,-19-4,4-2,17 1,12 0,0 0,5 0,0 0,0 0,-10 0,-1 0,4 0,-3 0,7 0,-5 0,-13 0,-9 0,-4 0,10 0,6 0,-12 0,12 0,10 0,-26 0,-3 0,1 0,17 0,-9 6,2-1,-16-3,-2-1,6 5,1-1,5-4,-4-2,6 1,9 0,1 0,-5 0,5 0,6 0,-21 0,-2 0,13 0,-3 0,20 0,-36 0,-2 0,9 0,-6 0,7 0,20-3,2-1,-18 4,1-2,1-3,5-2,-7 1,-12 5,-1 0,38-5,5 1,-9 4,0 2,2-1,2 0,4 0,-1 0,-8 0,-4 0,-13-6,2 1,-2 3,5 2,-5-1,5-5,-2 1,25 4,-2 2,-39-1,-1 0,13-3,-2-1,21 2,-30-1,3-1,-2 4,1 0,-3 0,-1 0,36 0,-22 0,-38 0,1 0,4-4,-3 2,4-2,-6 4,1 0,-9 0,-4 0,-8 0,9 0,-7 0,12 0,-9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8:42.7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2,'82'0,"-21"0,1 0,-11 0,1 0,9 0,5 0,14 0,3 0,-8 0,1 0,12 0,-2 0,-22 0,-3 0,-3 0,-5 0,8 0,-3 0,3 0,28 0,9 0,-33 0,-23 0,33 0,21 0,-31 0,2 0,-5 0,-2 0,36 0,1 0,-18 0,10 0,-13 0,6 0,1 0,10 0,1 0,4 0,-13 0,4 0,-2 0,-9 0,22 0,-6 0,-17 0,3 0,-7 0,-5 0,1 0,6 0,8 0,-3 0,-12 0,-2 0,3 0,23 0,5 0,2 0,-20 0,3 0,-2 0,-2 0,6 0,-4 0,8 0,-8 0,9 0,2 0,-3 0,-9 0,2 0,-9 0,3 0,22-1,3 1,-9 1,-4 4,-5 1,4-4,6-1,-13 2,5 1,1 0,2-4,1 0,8 0,-7 0,8 0,4 0,2 0,-3 0,-5 0,-1 0,0 0,3 0,4 0,-11 0,4 0,3 0,1 0,-1 0,-4 0,-4 0,8 0,-4 0,-3 0,-1 0,-1 0,-3 0,-1 0,0 0,-3 0,-3 0,2 0,-4 0,0 0,6 0,6-1,5 1,4 0,1 0,1 1,-8 0,1 2,2 0,0 1,1-1,1-1,-9-1,3-1,0 1,0-1,-1 0,-2 1,-2 0,16 2,-1 0,-3 1,-3 0,-5-2,-3-1,-4-1,-3-1,-1 1,13 0,-3 0,0 0,-5 0,0 0,0 0,2 0,0 0,1 0,4 0,2 0,-2 0,-6 0,-1 0,-3 0,-11 0,-2 0,0 0,6 0,1 0,-9 0,-10 0,-2 0,28 0,-5 0,-4 0,8 0,1 0,1 0,-15 0,2 0,-8 0,2 0,11 0,3 0,9 0,2 0,-3 0,-1 0,1 0,-2 0,-7 0,-3 0,-5 0,-2 0,-9 0,-1 0,6 0,5 0,30 0,4 0,-20 0,0 0,21 0,-9 0,-24 0,2 5,-44-4,3 4,25-5,8 0,9 0,0 0,-1 0,1 0,-5 0,14 0,-65 0,-6 0,10 0,-7 0,7 0,-9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6T15:08:54.7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1,'62'4,"-1"0,-8 0,-6-1,-2-3,34 0,-25 0,41 0,-27 0,0 0,-11 0,-4 0,-11 0,1 0,20 0,-16 0,16 0,-34 0,21 5,13 3,-11 0,3 1,42 1,-6 1,-37-11,0 7,14-6,-9 6,6-7,9 0,-23 0,25 0,-33 0,10 0,-17 5,-1-4,-25 4,-5-5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352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" name="Shape 1"/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F45EADCE-7FC9-A6B7-605E-E719BA6DA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4" y="415000"/>
            <a:ext cx="12397008" cy="1274903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397AAEFE-1350-453C-D56B-96391A538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474" y="2369635"/>
            <a:ext cx="12397009" cy="5096036"/>
          </a:xfrm>
          <a:prstGeom prst="rect">
            <a:avLst/>
          </a:prstGeom>
        </p:spPr>
        <p:txBody>
          <a:bodyPr/>
          <a:lstStyle/>
          <a:p>
            <a:endParaRPr lang="tr-T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1.png"/><Relationship Id="rId18" Type="http://schemas.openxmlformats.org/officeDocument/2006/relationships/customXml" Target="../ink/ink7.xml"/><Relationship Id="rId3" Type="http://schemas.openxmlformats.org/officeDocument/2006/relationships/image" Target="../media/image5.png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customXml" Target="../ink/ink4.xm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10.png"/><Relationship Id="rId5" Type="http://schemas.openxmlformats.org/officeDocument/2006/relationships/customXml" Target="../ink/ink1.xml"/><Relationship Id="rId15" Type="http://schemas.openxmlformats.org/officeDocument/2006/relationships/image" Target="../media/image12.png"/><Relationship Id="rId10" Type="http://schemas.openxmlformats.org/officeDocument/2006/relationships/customXml" Target="../ink/ink3.xml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customXml" Target="../ink/ink5.xml"/><Relationship Id="rId2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ustomXml" Target="../ink/ink13.xml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image" Target="../media/image17.png"/><Relationship Id="rId21" Type="http://schemas.openxmlformats.org/officeDocument/2006/relationships/customXml" Target="../ink/ink17.xml"/><Relationship Id="rId34" Type="http://schemas.openxmlformats.org/officeDocument/2006/relationships/image" Target="../media/image33.png"/><Relationship Id="rId7" Type="http://schemas.openxmlformats.org/officeDocument/2006/relationships/customXml" Target="../ink/ink10.xml"/><Relationship Id="rId12" Type="http://schemas.openxmlformats.org/officeDocument/2006/relationships/image" Target="../media/image22.png"/><Relationship Id="rId17" Type="http://schemas.openxmlformats.org/officeDocument/2006/relationships/customXml" Target="../ink/ink15.xml"/><Relationship Id="rId25" Type="http://schemas.openxmlformats.org/officeDocument/2006/relationships/customXml" Target="../ink/ink19.xml"/><Relationship Id="rId33" Type="http://schemas.openxmlformats.org/officeDocument/2006/relationships/customXml" Target="../ink/ink23.xml"/><Relationship Id="rId2" Type="http://schemas.openxmlformats.org/officeDocument/2006/relationships/image" Target="../media/image16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29" Type="http://schemas.openxmlformats.org/officeDocument/2006/relationships/customXml" Target="../ink/ink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customXml" Target="../ink/ink12.xml"/><Relationship Id="rId24" Type="http://schemas.openxmlformats.org/officeDocument/2006/relationships/image" Target="../media/image28.png"/><Relationship Id="rId32" Type="http://schemas.openxmlformats.org/officeDocument/2006/relationships/image" Target="../media/image32.png"/><Relationship Id="rId15" Type="http://schemas.openxmlformats.org/officeDocument/2006/relationships/customXml" Target="../ink/ink14.xml"/><Relationship Id="rId23" Type="http://schemas.openxmlformats.org/officeDocument/2006/relationships/customXml" Target="../ink/ink18.xml"/><Relationship Id="rId28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openxmlformats.org/officeDocument/2006/relationships/customXml" Target="../ink/ink16.xml"/><Relationship Id="rId31" Type="http://schemas.openxmlformats.org/officeDocument/2006/relationships/customXml" Target="../ink/ink22.xml"/><Relationship Id="rId4" Type="http://schemas.openxmlformats.org/officeDocument/2006/relationships/customXml" Target="../ink/ink9.xml"/><Relationship Id="rId9" Type="http://schemas.openxmlformats.org/officeDocument/2006/relationships/customXml" Target="../ink/ink11.xml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openxmlformats.org/officeDocument/2006/relationships/customXml" Target="../ink/ink20.xml"/><Relationship Id="rId30" Type="http://schemas.openxmlformats.org/officeDocument/2006/relationships/image" Target="../media/image31.png"/><Relationship Id="rId35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074562" y="726115"/>
            <a:ext cx="379085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tr-TR" sz="2200" b="1" noProof="0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Trabzon Üniversitesi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tr-TR" sz="2200" b="1" noProof="0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İlahiyat Fakültesi</a:t>
            </a:r>
          </a:p>
        </p:txBody>
      </p:sp>
      <p:sp>
        <p:nvSpPr>
          <p:cNvPr id="5" name="Text 1"/>
          <p:cNvSpPr/>
          <p:nvPr/>
        </p:nvSpPr>
        <p:spPr>
          <a:xfrm>
            <a:off x="396835" y="12036147"/>
            <a:ext cx="8350329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endParaRPr lang="en-US" sz="85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B76572F-332E-92A6-AD2A-9796FD0C6516}"/>
              </a:ext>
            </a:extLst>
          </p:cNvPr>
          <p:cNvSpPr txBox="1"/>
          <p:nvPr/>
        </p:nvSpPr>
        <p:spPr>
          <a:xfrm>
            <a:off x="4751882" y="1915716"/>
            <a:ext cx="8513543" cy="3700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tr-TR" sz="5400" b="1" noProof="0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«Ders Değerlendirme Raporu» </a:t>
            </a:r>
            <a:br>
              <a:rPr lang="tr-TR" sz="5400" b="1" noProof="0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</a:br>
            <a:r>
              <a:rPr lang="tr-TR" sz="5400" b="1" noProof="0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Bilgilendirme Toplantısı</a:t>
            </a:r>
            <a:endParaRPr lang="tr-TR" sz="5400" noProof="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DDCD156-BEE1-B015-D9C0-DF86D7184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35" y="726115"/>
            <a:ext cx="3710999" cy="376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 descr="preencoded.png">
            <a:extLst>
              <a:ext uri="{FF2B5EF4-FFF2-40B4-BE49-F238E27FC236}">
                <a16:creationId xmlns:a16="http://schemas.microsoft.com/office/drawing/2014/main" id="{FF6A4549-0984-3BA1-37A2-ABEADA077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07" y="5831076"/>
            <a:ext cx="4481155" cy="678180"/>
          </a:xfrm>
          <a:prstGeom prst="rect">
            <a:avLst/>
          </a:prstGeom>
        </p:spPr>
      </p:pic>
      <p:sp>
        <p:nvSpPr>
          <p:cNvPr id="4" name="Text 7">
            <a:extLst>
              <a:ext uri="{FF2B5EF4-FFF2-40B4-BE49-F238E27FC236}">
                <a16:creationId xmlns:a16="http://schemas.microsoft.com/office/drawing/2014/main" id="{6226795D-3A7C-B452-70C5-8DADB0DDA5F6}"/>
              </a:ext>
            </a:extLst>
          </p:cNvPr>
          <p:cNvSpPr/>
          <p:nvPr/>
        </p:nvSpPr>
        <p:spPr>
          <a:xfrm>
            <a:off x="762953" y="6654418"/>
            <a:ext cx="2119313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KİDR</a:t>
            </a:r>
            <a:endParaRPr lang="en-US" sz="1650" dirty="0"/>
          </a:p>
        </p:txBody>
      </p:sp>
      <p:sp>
        <p:nvSpPr>
          <p:cNvPr id="6" name="Text 8">
            <a:extLst>
              <a:ext uri="{FF2B5EF4-FFF2-40B4-BE49-F238E27FC236}">
                <a16:creationId xmlns:a16="http://schemas.microsoft.com/office/drawing/2014/main" id="{4D6DE370-CD56-6D18-1161-7502D0A98B4A}"/>
              </a:ext>
            </a:extLst>
          </p:cNvPr>
          <p:cNvSpPr/>
          <p:nvPr/>
        </p:nvSpPr>
        <p:spPr>
          <a:xfrm>
            <a:off x="762951" y="7013605"/>
            <a:ext cx="4142065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Kurumsal İç Değerlendirme Raporu</a:t>
            </a:r>
            <a:endParaRPr lang="en-US" sz="1300" dirty="0"/>
          </a:p>
        </p:txBody>
      </p:sp>
      <p:pic>
        <p:nvPicPr>
          <p:cNvPr id="8" name="Image 2" descr="preencoded.png">
            <a:extLst>
              <a:ext uri="{FF2B5EF4-FFF2-40B4-BE49-F238E27FC236}">
                <a16:creationId xmlns:a16="http://schemas.microsoft.com/office/drawing/2014/main" id="{F1C3F720-E605-3687-F726-28EBFF754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602" y="5822504"/>
            <a:ext cx="4481155" cy="678180"/>
          </a:xfrm>
          <a:prstGeom prst="rect">
            <a:avLst/>
          </a:prstGeom>
        </p:spPr>
      </p:pic>
      <p:sp>
        <p:nvSpPr>
          <p:cNvPr id="9" name="Text 9">
            <a:extLst>
              <a:ext uri="{FF2B5EF4-FFF2-40B4-BE49-F238E27FC236}">
                <a16:creationId xmlns:a16="http://schemas.microsoft.com/office/drawing/2014/main" id="{429C0C20-419C-F265-3425-3DC3865C2ABC}"/>
              </a:ext>
            </a:extLst>
          </p:cNvPr>
          <p:cNvSpPr/>
          <p:nvPr/>
        </p:nvSpPr>
        <p:spPr>
          <a:xfrm>
            <a:off x="5244108" y="6704043"/>
            <a:ext cx="2617470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Birim Öz Değerlendirme</a:t>
            </a:r>
            <a:endParaRPr lang="en-US" sz="1650" dirty="0"/>
          </a:p>
        </p:txBody>
      </p:sp>
      <p:sp>
        <p:nvSpPr>
          <p:cNvPr id="10" name="Text 10">
            <a:extLst>
              <a:ext uri="{FF2B5EF4-FFF2-40B4-BE49-F238E27FC236}">
                <a16:creationId xmlns:a16="http://schemas.microsoft.com/office/drawing/2014/main" id="{4FA3BD30-81B2-D37B-A970-1938E65EF253}"/>
              </a:ext>
            </a:extLst>
          </p:cNvPr>
          <p:cNvSpPr/>
          <p:nvPr/>
        </p:nvSpPr>
        <p:spPr>
          <a:xfrm>
            <a:off x="5244107" y="7036704"/>
            <a:ext cx="4142065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Fakülte düzeyinde analiz</a:t>
            </a:r>
            <a:endParaRPr lang="en-US" sz="1300" dirty="0"/>
          </a:p>
        </p:txBody>
      </p:sp>
      <p:pic>
        <p:nvPicPr>
          <p:cNvPr id="11" name="Image 3" descr="preencoded.png">
            <a:extLst>
              <a:ext uri="{FF2B5EF4-FFF2-40B4-BE49-F238E27FC236}">
                <a16:creationId xmlns:a16="http://schemas.microsoft.com/office/drawing/2014/main" id="{28EFD2D1-3A0D-0B8B-7B57-995578207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8757" y="5831076"/>
            <a:ext cx="4481155" cy="678180"/>
          </a:xfrm>
          <a:prstGeom prst="rect">
            <a:avLst/>
          </a:prstGeom>
        </p:spPr>
      </p:pic>
      <p:sp>
        <p:nvSpPr>
          <p:cNvPr id="12" name="Text 11">
            <a:extLst>
              <a:ext uri="{FF2B5EF4-FFF2-40B4-BE49-F238E27FC236}">
                <a16:creationId xmlns:a16="http://schemas.microsoft.com/office/drawing/2014/main" id="{1A0714E4-21DB-C78E-E79E-F95143994EDE}"/>
              </a:ext>
            </a:extLst>
          </p:cNvPr>
          <p:cNvSpPr/>
          <p:nvPr/>
        </p:nvSpPr>
        <p:spPr>
          <a:xfrm>
            <a:off x="9725263" y="6704043"/>
            <a:ext cx="2179915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Ders Değerlendirme</a:t>
            </a:r>
            <a:endParaRPr lang="en-US" sz="1650" dirty="0"/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id="{72816217-3A90-8E08-1645-EF5CC3E7C73C}"/>
              </a:ext>
            </a:extLst>
          </p:cNvPr>
          <p:cNvSpPr/>
          <p:nvPr/>
        </p:nvSpPr>
        <p:spPr>
          <a:xfrm>
            <a:off x="9725263" y="7028132"/>
            <a:ext cx="4142065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Ders bazında iyileştirme</a:t>
            </a:r>
            <a:endParaRPr lang="en-US" sz="1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EB516A6D-0873-1C27-2137-7F56FB081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Sık hatalar → Doğru yazım</a:t>
            </a:r>
            <a:endParaRPr lang="tr-TR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49D3AEFF-B0E6-8FDD-87D8-B118AEEEC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b="1" dirty="0"/>
              <a:t>Hatalı:</a:t>
            </a:r>
            <a:r>
              <a:rPr lang="tr-TR" dirty="0"/>
              <a:t> “Öğrenci İslam tarihi hakkında bilgi sahibi olur.”</a:t>
            </a:r>
          </a:p>
          <a:p>
            <a:r>
              <a:rPr lang="tr-TR" dirty="0"/>
              <a:t>Sorun: Ölçülemiyor; eylem belirsiz; değerlendirme ile bağ kurulamıyor.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b="1" dirty="0"/>
              <a:t>Doğru:</a:t>
            </a:r>
            <a:r>
              <a:rPr lang="tr-TR" dirty="0"/>
              <a:t> “Öğrenci, </a:t>
            </a:r>
            <a:r>
              <a:rPr lang="tr-TR" b="1" dirty="0"/>
              <a:t>Emevî-Abbasî geçiş sürecindeki</a:t>
            </a:r>
            <a:r>
              <a:rPr lang="tr-TR" dirty="0"/>
              <a:t> siyasal gelişmeleri </a:t>
            </a:r>
            <a:r>
              <a:rPr lang="tr-TR" b="1" dirty="0"/>
              <a:t>birincil/ikincil kaynaklara dayalı kanıt göstererek</a:t>
            </a:r>
            <a:r>
              <a:rPr lang="tr-TR" dirty="0"/>
              <a:t> </a:t>
            </a:r>
            <a:r>
              <a:rPr lang="tr-TR" b="1" dirty="0"/>
              <a:t>analiz eder</a:t>
            </a:r>
            <a:r>
              <a:rPr lang="tr-TR" dirty="0"/>
              <a:t> ve </a:t>
            </a:r>
            <a:r>
              <a:rPr lang="tr-TR" b="1" dirty="0"/>
              <a:t>çıkarımlarını</a:t>
            </a:r>
            <a:r>
              <a:rPr lang="tr-TR" dirty="0"/>
              <a:t> 600–800 kelimelik kısa raporla </a:t>
            </a:r>
            <a:r>
              <a:rPr lang="tr-TR" b="1" dirty="0"/>
              <a:t>APA/İSNAD atıf kurallarına uygun</a:t>
            </a:r>
            <a:r>
              <a:rPr lang="tr-TR" dirty="0"/>
              <a:t> sunar.”</a:t>
            </a:r>
          </a:p>
          <a:p>
            <a:r>
              <a:rPr lang="tr-TR" dirty="0"/>
              <a:t>Neden iyi: Ölçülebilir eylem (analiz eder/sunar), bağlam (dönem), kanıt, ürün, ölçüt (biçem kuralları, kelime aralığı).</a:t>
            </a:r>
            <a:br>
              <a:rPr lang="tr-TR" dirty="0"/>
            </a:br>
            <a:endParaRPr lang="tr-TR" dirty="0"/>
          </a:p>
          <a:p>
            <a:r>
              <a:rPr lang="tr-TR" b="1" dirty="0"/>
              <a:t>Hatalı:</a:t>
            </a:r>
            <a:r>
              <a:rPr lang="tr-TR" dirty="0"/>
              <a:t> “Öğrenci tefsir hakkında sunum yapar.”</a:t>
            </a:r>
          </a:p>
          <a:p>
            <a:r>
              <a:rPr lang="tr-TR" b="1" dirty="0"/>
              <a:t>Doğru:</a:t>
            </a:r>
            <a:r>
              <a:rPr lang="tr-TR" dirty="0"/>
              <a:t> “Öğrenci, </a:t>
            </a:r>
            <a:r>
              <a:rPr lang="tr-TR" b="1" dirty="0"/>
              <a:t>Klasik tefsir</a:t>
            </a:r>
            <a:r>
              <a:rPr lang="tr-TR" dirty="0"/>
              <a:t> metninde </a:t>
            </a:r>
            <a:r>
              <a:rPr lang="tr-TR" b="1" dirty="0" err="1"/>
              <a:t>lafzî</a:t>
            </a:r>
            <a:r>
              <a:rPr lang="tr-TR" b="1" dirty="0"/>
              <a:t>/</a:t>
            </a:r>
            <a:r>
              <a:rPr lang="tr-TR" b="1" dirty="0" err="1"/>
              <a:t>işarî</a:t>
            </a:r>
            <a:r>
              <a:rPr lang="tr-TR" b="1" dirty="0"/>
              <a:t> yorum farklarını</a:t>
            </a:r>
            <a:r>
              <a:rPr lang="tr-TR" dirty="0"/>
              <a:t> örnek ayetler üzerinden </a:t>
            </a:r>
            <a:r>
              <a:rPr lang="tr-TR" b="1" dirty="0"/>
              <a:t>karşılaştırır</a:t>
            </a:r>
            <a:r>
              <a:rPr lang="tr-TR" dirty="0"/>
              <a:t>, bulgularını </a:t>
            </a:r>
            <a:r>
              <a:rPr lang="tr-TR" b="1" dirty="0"/>
              <a:t>10 slaytlık</a:t>
            </a:r>
            <a:r>
              <a:rPr lang="tr-TR" dirty="0"/>
              <a:t> bir sunumda </a:t>
            </a:r>
            <a:r>
              <a:rPr lang="tr-TR" b="1" dirty="0"/>
              <a:t>en az iki akademik kaynağa atıfla</a:t>
            </a:r>
            <a:r>
              <a:rPr lang="tr-TR" dirty="0"/>
              <a:t> açıklar.”</a:t>
            </a:r>
          </a:p>
        </p:txBody>
      </p:sp>
    </p:spTree>
    <p:extLst>
      <p:ext uri="{BB962C8B-B14F-4D97-AF65-F5344CB8AC3E}">
        <p14:creationId xmlns:p14="http://schemas.microsoft.com/office/powerpoint/2010/main" val="1754909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4" y="219920"/>
            <a:ext cx="5760897" cy="6517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Öğretim </a:t>
            </a:r>
            <a:r>
              <a:rPr lang="en-US" sz="3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Yöntem</a:t>
            </a:r>
            <a:r>
              <a:rPr lang="en-US" sz="2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ve Teknikleri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396834" y="871658"/>
            <a:ext cx="6501676" cy="660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Aktif Öğrenme Yaklaşımları</a:t>
            </a:r>
            <a:endParaRPr lang="en-US" sz="4000" dirty="0"/>
          </a:p>
        </p:txBody>
      </p:sp>
      <p:sp>
        <p:nvSpPr>
          <p:cNvPr id="4" name="Text 2"/>
          <p:cNvSpPr/>
          <p:nvPr/>
        </p:nvSpPr>
        <p:spPr>
          <a:xfrm>
            <a:off x="396834" y="2078123"/>
            <a:ext cx="5904308" cy="1354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Derste kullanılan öğrenci merkezli ve etkileşimli yöntemlerin detaylı açıklanması, kalite güvencesi açısından büyük önem taşır.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432368" y="3925245"/>
            <a:ext cx="4221464" cy="660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Yöntem Örnekleri:</a:t>
            </a:r>
            <a:endParaRPr lang="en-US" sz="3600" dirty="0"/>
          </a:p>
        </p:txBody>
      </p:sp>
      <p:sp>
        <p:nvSpPr>
          <p:cNvPr id="6" name="Text 4"/>
          <p:cNvSpPr/>
          <p:nvPr/>
        </p:nvSpPr>
        <p:spPr>
          <a:xfrm>
            <a:off x="480502" y="6292415"/>
            <a:ext cx="6174375" cy="481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Soru-cevap ve sınıf tartışmaları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496877" y="5090505"/>
            <a:ext cx="4869646" cy="442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Örnek olay incelemesi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480502" y="5525582"/>
            <a:ext cx="6074330" cy="597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Grup çalışmaları ve sunumlar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510183" y="4647910"/>
            <a:ext cx="3895369" cy="550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Proje tabanlı öğrenme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496877" y="5931641"/>
            <a:ext cx="6258610" cy="516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Problem çözme aktiviteleri</a:t>
            </a:r>
            <a:endParaRPr lang="en-US" sz="2000" dirty="0"/>
          </a:p>
        </p:txBody>
      </p:sp>
      <p:sp>
        <p:nvSpPr>
          <p:cNvPr id="12" name="Shape 10"/>
          <p:cNvSpPr/>
          <p:nvPr/>
        </p:nvSpPr>
        <p:spPr>
          <a:xfrm>
            <a:off x="425172" y="7087184"/>
            <a:ext cx="6074331" cy="481846"/>
          </a:xfrm>
          <a:prstGeom prst="roundRect">
            <a:avLst>
              <a:gd name="adj" fmla="val 21184"/>
            </a:avLst>
          </a:prstGeom>
          <a:solidFill>
            <a:srgbClr val="CCE6D1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57" y="7244698"/>
            <a:ext cx="141684" cy="113348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721365" y="7244698"/>
            <a:ext cx="559260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Önemli Nokta:</a:t>
            </a:r>
            <a:r>
              <a:rPr lang="en-US" sz="10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Sadece yöntem adı değil, nasıl uygulandığı da açıklanmalıdır.</a:t>
            </a:r>
            <a:endParaRPr lang="en-US" sz="1050" dirty="0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3036" y="-53638"/>
            <a:ext cx="4024566" cy="4451054"/>
          </a:xfrm>
          <a:prstGeom prst="rect">
            <a:avLst/>
          </a:prstGeom>
        </p:spPr>
      </p:pic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731" y="3950293"/>
            <a:ext cx="4345948" cy="4345948"/>
          </a:xfrm>
          <a:prstGeom prst="rect">
            <a:avLst/>
          </a:prstGeom>
        </p:spPr>
      </p:pic>
      <p:sp>
        <p:nvSpPr>
          <p:cNvPr id="33" name="Text 12">
            <a:extLst>
              <a:ext uri="{FF2B5EF4-FFF2-40B4-BE49-F238E27FC236}">
                <a16:creationId xmlns:a16="http://schemas.microsoft.com/office/drawing/2014/main" id="{606AECDE-D753-D139-A22B-C95D56BDB963}"/>
              </a:ext>
            </a:extLst>
          </p:cNvPr>
          <p:cNvSpPr/>
          <p:nvPr/>
        </p:nvSpPr>
        <p:spPr>
          <a:xfrm>
            <a:off x="10774295" y="5198197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0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Kanıt Önerileri</a:t>
            </a:r>
            <a:endParaRPr lang="en-US" sz="2000" dirty="0"/>
          </a:p>
        </p:txBody>
      </p:sp>
      <p:sp>
        <p:nvSpPr>
          <p:cNvPr id="34" name="Text 14">
            <a:extLst>
              <a:ext uri="{FF2B5EF4-FFF2-40B4-BE49-F238E27FC236}">
                <a16:creationId xmlns:a16="http://schemas.microsoft.com/office/drawing/2014/main" id="{131A75EE-B4BA-6A67-4E8E-EE38A7A2B421}"/>
              </a:ext>
            </a:extLst>
          </p:cNvPr>
          <p:cNvSpPr/>
          <p:nvPr/>
        </p:nvSpPr>
        <p:spPr>
          <a:xfrm>
            <a:off x="10944317" y="5545383"/>
            <a:ext cx="3389567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Derse ait sunum dosyaları ve slaytlar</a:t>
            </a:r>
            <a:endParaRPr lang="en-US" sz="1200" dirty="0"/>
          </a:p>
        </p:txBody>
      </p:sp>
      <p:sp>
        <p:nvSpPr>
          <p:cNvPr id="35" name="Text 16">
            <a:extLst>
              <a:ext uri="{FF2B5EF4-FFF2-40B4-BE49-F238E27FC236}">
                <a16:creationId xmlns:a16="http://schemas.microsoft.com/office/drawing/2014/main" id="{8E3B67D8-9D6A-172E-4205-F44876BA7511}"/>
              </a:ext>
            </a:extLst>
          </p:cNvPr>
          <p:cNvSpPr/>
          <p:nvPr/>
        </p:nvSpPr>
        <p:spPr>
          <a:xfrm>
            <a:off x="10944317" y="6366070"/>
            <a:ext cx="356616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Sınıf içi etkinlik fotoğrafları</a:t>
            </a:r>
            <a:endParaRPr lang="en-US" sz="1200" dirty="0"/>
          </a:p>
        </p:txBody>
      </p:sp>
      <p:sp>
        <p:nvSpPr>
          <p:cNvPr id="36" name="Text 18">
            <a:extLst>
              <a:ext uri="{FF2B5EF4-FFF2-40B4-BE49-F238E27FC236}">
                <a16:creationId xmlns:a16="http://schemas.microsoft.com/office/drawing/2014/main" id="{21DCE30C-C9F6-0F9A-8111-430576142010}"/>
              </a:ext>
            </a:extLst>
          </p:cNvPr>
          <p:cNvSpPr/>
          <p:nvPr/>
        </p:nvSpPr>
        <p:spPr>
          <a:xfrm>
            <a:off x="10944317" y="5910099"/>
            <a:ext cx="3566163" cy="169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Öğrenci çalışma örnekleri</a:t>
            </a:r>
            <a:endParaRPr lang="en-US" sz="1200" dirty="0"/>
          </a:p>
        </p:txBody>
      </p:sp>
      <p:sp>
        <p:nvSpPr>
          <p:cNvPr id="37" name="Text 20">
            <a:extLst>
              <a:ext uri="{FF2B5EF4-FFF2-40B4-BE49-F238E27FC236}">
                <a16:creationId xmlns:a16="http://schemas.microsoft.com/office/drawing/2014/main" id="{E3187E9B-A71B-E4F0-2CDF-9DE411F21379}"/>
              </a:ext>
            </a:extLst>
          </p:cNvPr>
          <p:cNvSpPr/>
          <p:nvPr/>
        </p:nvSpPr>
        <p:spPr>
          <a:xfrm>
            <a:off x="10944318" y="6784075"/>
            <a:ext cx="3566162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Etkinlik planları ve yönergeleri</a:t>
            </a:r>
            <a:endParaRPr lang="en-US" sz="1200" dirty="0"/>
          </a:p>
        </p:txBody>
      </p:sp>
      <p:sp>
        <p:nvSpPr>
          <p:cNvPr id="39" name="Shape 17">
            <a:extLst>
              <a:ext uri="{FF2B5EF4-FFF2-40B4-BE49-F238E27FC236}">
                <a16:creationId xmlns:a16="http://schemas.microsoft.com/office/drawing/2014/main" id="{80AC8B3F-FBC9-9230-4A24-E84AC27751EE}"/>
              </a:ext>
            </a:extLst>
          </p:cNvPr>
          <p:cNvSpPr/>
          <p:nvPr/>
        </p:nvSpPr>
        <p:spPr>
          <a:xfrm>
            <a:off x="10745958" y="5579434"/>
            <a:ext cx="56674" cy="56674"/>
          </a:xfrm>
          <a:prstGeom prst="roundRect">
            <a:avLst>
              <a:gd name="adj" fmla="val 806719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40" name="Shape 17">
            <a:extLst>
              <a:ext uri="{FF2B5EF4-FFF2-40B4-BE49-F238E27FC236}">
                <a16:creationId xmlns:a16="http://schemas.microsoft.com/office/drawing/2014/main" id="{53CC1D50-BF19-070E-DF32-B2F1BF00AD5A}"/>
              </a:ext>
            </a:extLst>
          </p:cNvPr>
          <p:cNvSpPr/>
          <p:nvPr/>
        </p:nvSpPr>
        <p:spPr>
          <a:xfrm>
            <a:off x="10759814" y="5940908"/>
            <a:ext cx="56674" cy="56674"/>
          </a:xfrm>
          <a:prstGeom prst="roundRect">
            <a:avLst>
              <a:gd name="adj" fmla="val 806719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41" name="Shape 17">
            <a:extLst>
              <a:ext uri="{FF2B5EF4-FFF2-40B4-BE49-F238E27FC236}">
                <a16:creationId xmlns:a16="http://schemas.microsoft.com/office/drawing/2014/main" id="{9503ED28-723B-FAD9-B8E3-11304F4542C0}"/>
              </a:ext>
            </a:extLst>
          </p:cNvPr>
          <p:cNvSpPr/>
          <p:nvPr/>
        </p:nvSpPr>
        <p:spPr>
          <a:xfrm>
            <a:off x="10717621" y="6412789"/>
            <a:ext cx="56674" cy="56674"/>
          </a:xfrm>
          <a:prstGeom prst="roundRect">
            <a:avLst>
              <a:gd name="adj" fmla="val 806719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43" name="Shape 17">
            <a:extLst>
              <a:ext uri="{FF2B5EF4-FFF2-40B4-BE49-F238E27FC236}">
                <a16:creationId xmlns:a16="http://schemas.microsoft.com/office/drawing/2014/main" id="{69939EC2-9023-B9F5-1CC8-81727D1F939C}"/>
              </a:ext>
            </a:extLst>
          </p:cNvPr>
          <p:cNvSpPr/>
          <p:nvPr/>
        </p:nvSpPr>
        <p:spPr>
          <a:xfrm>
            <a:off x="10711211" y="6878985"/>
            <a:ext cx="56674" cy="56674"/>
          </a:xfrm>
          <a:prstGeom prst="roundRect">
            <a:avLst>
              <a:gd name="adj" fmla="val 806719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0E6C9D8-F156-CEBF-B230-18D2C6547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36" y="582030"/>
            <a:ext cx="14648071" cy="70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12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yazı tipi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0F6BA35-FD7C-B561-FA51-0A2847B99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993" y="847881"/>
            <a:ext cx="14730385" cy="661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22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8948"/>
            <a:ext cx="5486400" cy="82298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3990" y="316349"/>
            <a:ext cx="6239708" cy="441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Araç-Gereçler ve Ders Materyalleri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493990" y="885706"/>
            <a:ext cx="3088124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Derste Kullanılan Kaynaklar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141208" y="1330644"/>
            <a:ext cx="8156019" cy="511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Öğrenme sürecini destekleyen tüm dijital ve fiziksel materyaller kanıtlarla birlikte belgelenmelidir.</a:t>
            </a:r>
            <a:endParaRPr lang="en-US" sz="14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990" y="1746528"/>
            <a:ext cx="352782" cy="35278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23104" y="1830229"/>
            <a:ext cx="1764268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Dijital Platformlar</a:t>
            </a:r>
            <a:endParaRPr lang="en-US" dirty="0"/>
          </a:p>
        </p:txBody>
      </p:sp>
      <p:sp>
        <p:nvSpPr>
          <p:cNvPr id="8" name="Text 4"/>
          <p:cNvSpPr/>
          <p:nvPr/>
        </p:nvSpPr>
        <p:spPr>
          <a:xfrm>
            <a:off x="1023104" y="2135386"/>
            <a:ext cx="762690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Google Classroom</a:t>
            </a:r>
            <a:endParaRPr lang="en-US" dirty="0"/>
          </a:p>
        </p:txBody>
      </p:sp>
      <p:sp>
        <p:nvSpPr>
          <p:cNvPr id="9" name="Text 5"/>
          <p:cNvSpPr/>
          <p:nvPr/>
        </p:nvSpPr>
        <p:spPr>
          <a:xfrm>
            <a:off x="1023104" y="2410539"/>
            <a:ext cx="762690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E-ders sistemi</a:t>
            </a:r>
            <a:endParaRPr lang="en-US" dirty="0"/>
          </a:p>
        </p:txBody>
      </p:sp>
      <p:sp>
        <p:nvSpPr>
          <p:cNvPr id="11" name="Text 7"/>
          <p:cNvSpPr/>
          <p:nvPr/>
        </p:nvSpPr>
        <p:spPr>
          <a:xfrm>
            <a:off x="1023103" y="2728435"/>
            <a:ext cx="762690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YouTube eğitim kanalları</a:t>
            </a:r>
            <a:endParaRPr lang="en-US" dirty="0"/>
          </a:p>
        </p:txBody>
      </p:sp>
      <p:sp>
        <p:nvSpPr>
          <p:cNvPr id="12" name="Text 8"/>
          <p:cNvSpPr/>
          <p:nvPr/>
        </p:nvSpPr>
        <p:spPr>
          <a:xfrm>
            <a:off x="1023103" y="3052285"/>
            <a:ext cx="762690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Dijital kütüphane kaynakları</a:t>
            </a:r>
            <a:endParaRPr lang="en-US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990" y="3951447"/>
            <a:ext cx="352782" cy="35278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23104" y="4051456"/>
            <a:ext cx="1764268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Ders Materyalleri</a:t>
            </a:r>
            <a:endParaRPr lang="en-US" dirty="0"/>
          </a:p>
        </p:txBody>
      </p:sp>
      <p:sp>
        <p:nvSpPr>
          <p:cNvPr id="16" name="Text 11"/>
          <p:cNvSpPr/>
          <p:nvPr/>
        </p:nvSpPr>
        <p:spPr>
          <a:xfrm>
            <a:off x="1023103" y="4458771"/>
            <a:ext cx="762690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Sunum dosyaları</a:t>
            </a:r>
            <a:endParaRPr lang="en-US" dirty="0"/>
          </a:p>
        </p:txBody>
      </p:sp>
      <p:sp>
        <p:nvSpPr>
          <p:cNvPr id="18" name="Text 13"/>
          <p:cNvSpPr/>
          <p:nvPr/>
        </p:nvSpPr>
        <p:spPr>
          <a:xfrm>
            <a:off x="1023103" y="4867632"/>
            <a:ext cx="762690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İnteraktif alıştırmalar</a:t>
            </a:r>
            <a:endParaRPr lang="en-US" dirty="0"/>
          </a:p>
        </p:txBody>
      </p:sp>
      <p:sp>
        <p:nvSpPr>
          <p:cNvPr id="19" name="Text 14"/>
          <p:cNvSpPr/>
          <p:nvPr/>
        </p:nvSpPr>
        <p:spPr>
          <a:xfrm>
            <a:off x="1023104" y="5233630"/>
            <a:ext cx="762690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Okuma listeleri</a:t>
            </a:r>
            <a:endParaRPr lang="en-US" dirty="0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3990" y="5741789"/>
            <a:ext cx="352782" cy="352782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023104" y="5825490"/>
            <a:ext cx="1764268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Fiziksel Araçlar</a:t>
            </a:r>
            <a:endParaRPr lang="en-US" dirty="0"/>
          </a:p>
        </p:txBody>
      </p:sp>
      <p:sp>
        <p:nvSpPr>
          <p:cNvPr id="22" name="Text 16"/>
          <p:cNvSpPr/>
          <p:nvPr/>
        </p:nvSpPr>
        <p:spPr>
          <a:xfrm>
            <a:off x="1023104" y="6130647"/>
            <a:ext cx="762690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Akıllı tahta kullanımı</a:t>
            </a:r>
            <a:endParaRPr lang="en-US" dirty="0"/>
          </a:p>
        </p:txBody>
      </p:sp>
      <p:sp>
        <p:nvSpPr>
          <p:cNvPr id="23" name="Text 17"/>
          <p:cNvSpPr/>
          <p:nvPr/>
        </p:nvSpPr>
        <p:spPr>
          <a:xfrm>
            <a:off x="1023104" y="6405801"/>
            <a:ext cx="762690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Projeksiyon sistemi</a:t>
            </a:r>
            <a:endParaRPr lang="en-US" dirty="0"/>
          </a:p>
        </p:txBody>
      </p:sp>
      <p:sp>
        <p:nvSpPr>
          <p:cNvPr id="24" name="Text 18"/>
          <p:cNvSpPr/>
          <p:nvPr/>
        </p:nvSpPr>
        <p:spPr>
          <a:xfrm>
            <a:off x="1023104" y="6680954"/>
            <a:ext cx="762690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Doküman kamerası</a:t>
            </a:r>
            <a:endParaRPr lang="en-US" dirty="0"/>
          </a:p>
        </p:txBody>
      </p:sp>
      <p:sp>
        <p:nvSpPr>
          <p:cNvPr id="25" name="Text 19"/>
          <p:cNvSpPr/>
          <p:nvPr/>
        </p:nvSpPr>
        <p:spPr>
          <a:xfrm>
            <a:off x="1023104" y="6956108"/>
            <a:ext cx="762690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Poster ve görsel materyaller</a:t>
            </a:r>
            <a:endParaRPr lang="en-US" dirty="0"/>
          </a:p>
        </p:txBody>
      </p:sp>
      <p:sp>
        <p:nvSpPr>
          <p:cNvPr id="26" name="Text 20"/>
          <p:cNvSpPr/>
          <p:nvPr/>
        </p:nvSpPr>
        <p:spPr>
          <a:xfrm>
            <a:off x="1023104" y="7231261"/>
            <a:ext cx="762690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Etkinlik malzemeleri</a:t>
            </a:r>
            <a:endParaRPr lang="en-US" dirty="0"/>
          </a:p>
        </p:txBody>
      </p:sp>
      <p:sp>
        <p:nvSpPr>
          <p:cNvPr id="27" name="Text 21"/>
          <p:cNvSpPr/>
          <p:nvPr/>
        </p:nvSpPr>
        <p:spPr>
          <a:xfrm>
            <a:off x="493990" y="7615833"/>
            <a:ext cx="8156019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Kanıt Önerileri:</a:t>
            </a:r>
            <a:r>
              <a:rPr lang="en-US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Platform ekran görüntüleri, paylaşım linkleri, materyal örnekleri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3418" y="529114"/>
            <a:ext cx="8294132" cy="601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Sınav Soruları ve Kazanım Matrisi</a:t>
            </a:r>
            <a:endParaRPr lang="en-US" sz="3750" dirty="0"/>
          </a:p>
        </p:txBody>
      </p:sp>
      <p:sp>
        <p:nvSpPr>
          <p:cNvPr id="3" name="Shape 1"/>
          <p:cNvSpPr/>
          <p:nvPr/>
        </p:nvSpPr>
        <p:spPr>
          <a:xfrm>
            <a:off x="673418" y="1515189"/>
            <a:ext cx="6545580" cy="2553891"/>
          </a:xfrm>
          <a:prstGeom prst="roundRect">
            <a:avLst>
              <a:gd name="adj" fmla="val 6781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4" name="Shape 2"/>
          <p:cNvSpPr/>
          <p:nvPr/>
        </p:nvSpPr>
        <p:spPr>
          <a:xfrm>
            <a:off x="865823" y="1707594"/>
            <a:ext cx="577215" cy="577215"/>
          </a:xfrm>
          <a:prstGeom prst="roundRect">
            <a:avLst>
              <a:gd name="adj" fmla="val 15840000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4533" y="1866305"/>
            <a:ext cx="259675" cy="2596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65823" y="2477214"/>
            <a:ext cx="3715822" cy="360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Kazanım İlişkilendirmesi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865823" y="2953345"/>
            <a:ext cx="6160770" cy="92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Her sınav sorusu, hangi ders öğrenme kazanımını ölçtüğü açıkça belirtilmelidir. Bu eşleştirme, ölçme-değerlendirmenin geçerliliğini gösterir.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7411403" y="1515189"/>
            <a:ext cx="6545580" cy="2553891"/>
          </a:xfrm>
          <a:prstGeom prst="roundRect">
            <a:avLst>
              <a:gd name="adj" fmla="val 6781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9" name="Shape 6"/>
          <p:cNvSpPr/>
          <p:nvPr/>
        </p:nvSpPr>
        <p:spPr>
          <a:xfrm>
            <a:off x="7603808" y="1707594"/>
            <a:ext cx="577215" cy="577215"/>
          </a:xfrm>
          <a:prstGeom prst="roundRect">
            <a:avLst>
              <a:gd name="adj" fmla="val 15840000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62518" y="1866305"/>
            <a:ext cx="259675" cy="25967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03808" y="2477214"/>
            <a:ext cx="3133606" cy="360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Bilişsel Düzey Analizi</a:t>
            </a:r>
            <a:endParaRPr lang="en-US" sz="2250" dirty="0"/>
          </a:p>
        </p:txBody>
      </p:sp>
      <p:sp>
        <p:nvSpPr>
          <p:cNvPr id="12" name="Text 8"/>
          <p:cNvSpPr/>
          <p:nvPr/>
        </p:nvSpPr>
        <p:spPr>
          <a:xfrm>
            <a:off x="7603808" y="2953345"/>
            <a:ext cx="6160770" cy="92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Bloom Taksonomisi'ne göre her sorunun hangi bilişsel düzeyde olduğu işaretlenmelidir: Bilgi, Kavrama, Uygulama, Analiz, Sentez, Değerlendirme.</a:t>
            </a:r>
            <a:endParaRPr lang="en-US" sz="1500" dirty="0"/>
          </a:p>
        </p:txBody>
      </p:sp>
      <p:sp>
        <p:nvSpPr>
          <p:cNvPr id="13" name="Text 9"/>
          <p:cNvSpPr/>
          <p:nvPr/>
        </p:nvSpPr>
        <p:spPr>
          <a:xfrm>
            <a:off x="673418" y="4357688"/>
            <a:ext cx="2419707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Örnek Matris Yapısı</a:t>
            </a:r>
            <a:endParaRPr lang="en-US" sz="1850" dirty="0"/>
          </a:p>
        </p:txBody>
      </p:sp>
      <p:sp>
        <p:nvSpPr>
          <p:cNvPr id="14" name="Shape 10"/>
          <p:cNvSpPr/>
          <p:nvPr/>
        </p:nvSpPr>
        <p:spPr>
          <a:xfrm>
            <a:off x="673418" y="4946928"/>
            <a:ext cx="13283565" cy="2230279"/>
          </a:xfrm>
          <a:prstGeom prst="roundRect">
            <a:avLst>
              <a:gd name="adj" fmla="val 776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5" name="Shape 11"/>
          <p:cNvSpPr/>
          <p:nvPr/>
        </p:nvSpPr>
        <p:spPr>
          <a:xfrm>
            <a:off x="681038" y="4954548"/>
            <a:ext cx="13268325" cy="55376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6" name="Text 12"/>
          <p:cNvSpPr/>
          <p:nvPr/>
        </p:nvSpPr>
        <p:spPr>
          <a:xfrm>
            <a:off x="873443" y="5077539"/>
            <a:ext cx="3591878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Soru No</a:t>
            </a:r>
            <a:endParaRPr lang="en-US" sz="1500" dirty="0"/>
          </a:p>
        </p:txBody>
      </p:sp>
      <p:sp>
        <p:nvSpPr>
          <p:cNvPr id="17" name="Text 13"/>
          <p:cNvSpPr/>
          <p:nvPr/>
        </p:nvSpPr>
        <p:spPr>
          <a:xfrm>
            <a:off x="4857750" y="5077539"/>
            <a:ext cx="3588068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İlgili Kazanım</a:t>
            </a:r>
            <a:endParaRPr lang="en-US" sz="1500" dirty="0"/>
          </a:p>
        </p:txBody>
      </p:sp>
      <p:sp>
        <p:nvSpPr>
          <p:cNvPr id="18" name="Text 14"/>
          <p:cNvSpPr/>
          <p:nvPr/>
        </p:nvSpPr>
        <p:spPr>
          <a:xfrm>
            <a:off x="8838248" y="5077539"/>
            <a:ext cx="4918710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Bilişsel Düzey</a:t>
            </a:r>
            <a:endParaRPr lang="en-US" sz="1500" dirty="0"/>
          </a:p>
        </p:txBody>
      </p:sp>
      <p:sp>
        <p:nvSpPr>
          <p:cNvPr id="19" name="Shape 15"/>
          <p:cNvSpPr/>
          <p:nvPr/>
        </p:nvSpPr>
        <p:spPr>
          <a:xfrm>
            <a:off x="681038" y="5508308"/>
            <a:ext cx="13268325" cy="55376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20" name="Text 16"/>
          <p:cNvSpPr/>
          <p:nvPr/>
        </p:nvSpPr>
        <p:spPr>
          <a:xfrm>
            <a:off x="873443" y="5631299"/>
            <a:ext cx="3591878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Soru 1</a:t>
            </a:r>
            <a:endParaRPr lang="en-US" sz="1500" dirty="0"/>
          </a:p>
        </p:txBody>
      </p:sp>
      <p:sp>
        <p:nvSpPr>
          <p:cNvPr id="21" name="Text 17"/>
          <p:cNvSpPr/>
          <p:nvPr/>
        </p:nvSpPr>
        <p:spPr>
          <a:xfrm>
            <a:off x="4857750" y="5631299"/>
            <a:ext cx="3588068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ÖK-1</a:t>
            </a:r>
            <a:endParaRPr lang="en-US" sz="1500" dirty="0"/>
          </a:p>
        </p:txBody>
      </p:sp>
      <p:sp>
        <p:nvSpPr>
          <p:cNvPr id="22" name="Text 18"/>
          <p:cNvSpPr/>
          <p:nvPr/>
        </p:nvSpPr>
        <p:spPr>
          <a:xfrm>
            <a:off x="8838248" y="5631299"/>
            <a:ext cx="4918710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Kavrama</a:t>
            </a:r>
            <a:endParaRPr lang="en-US" sz="1500" dirty="0"/>
          </a:p>
        </p:txBody>
      </p:sp>
      <p:sp>
        <p:nvSpPr>
          <p:cNvPr id="23" name="Shape 19"/>
          <p:cNvSpPr/>
          <p:nvPr/>
        </p:nvSpPr>
        <p:spPr>
          <a:xfrm>
            <a:off x="681038" y="6062067"/>
            <a:ext cx="13268325" cy="55376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24" name="Text 20"/>
          <p:cNvSpPr/>
          <p:nvPr/>
        </p:nvSpPr>
        <p:spPr>
          <a:xfrm>
            <a:off x="873443" y="6185059"/>
            <a:ext cx="3591878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Soru 2</a:t>
            </a:r>
            <a:endParaRPr lang="en-US" sz="1500" dirty="0"/>
          </a:p>
        </p:txBody>
      </p:sp>
      <p:sp>
        <p:nvSpPr>
          <p:cNvPr id="25" name="Text 21"/>
          <p:cNvSpPr/>
          <p:nvPr/>
        </p:nvSpPr>
        <p:spPr>
          <a:xfrm>
            <a:off x="4857750" y="6185059"/>
            <a:ext cx="3588068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ÖK-3</a:t>
            </a:r>
            <a:endParaRPr lang="en-US" sz="1500" dirty="0"/>
          </a:p>
        </p:txBody>
      </p:sp>
      <p:sp>
        <p:nvSpPr>
          <p:cNvPr id="26" name="Text 22"/>
          <p:cNvSpPr/>
          <p:nvPr/>
        </p:nvSpPr>
        <p:spPr>
          <a:xfrm>
            <a:off x="8838248" y="6185059"/>
            <a:ext cx="4918710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Analiz</a:t>
            </a:r>
            <a:endParaRPr lang="en-US" sz="1500" dirty="0"/>
          </a:p>
        </p:txBody>
      </p:sp>
      <p:sp>
        <p:nvSpPr>
          <p:cNvPr id="27" name="Shape 23"/>
          <p:cNvSpPr/>
          <p:nvPr/>
        </p:nvSpPr>
        <p:spPr>
          <a:xfrm>
            <a:off x="681038" y="6615827"/>
            <a:ext cx="13268325" cy="55376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28" name="Text 24"/>
          <p:cNvSpPr/>
          <p:nvPr/>
        </p:nvSpPr>
        <p:spPr>
          <a:xfrm>
            <a:off x="873443" y="6738818"/>
            <a:ext cx="3591878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Soru 3</a:t>
            </a:r>
            <a:endParaRPr lang="en-US" sz="1500" dirty="0"/>
          </a:p>
        </p:txBody>
      </p:sp>
      <p:sp>
        <p:nvSpPr>
          <p:cNvPr id="29" name="Text 25"/>
          <p:cNvSpPr/>
          <p:nvPr/>
        </p:nvSpPr>
        <p:spPr>
          <a:xfrm>
            <a:off x="4857750" y="6738818"/>
            <a:ext cx="3588068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ÖK-2</a:t>
            </a:r>
            <a:endParaRPr lang="en-US" sz="1500" dirty="0"/>
          </a:p>
        </p:txBody>
      </p:sp>
      <p:sp>
        <p:nvSpPr>
          <p:cNvPr id="30" name="Text 26"/>
          <p:cNvSpPr/>
          <p:nvPr/>
        </p:nvSpPr>
        <p:spPr>
          <a:xfrm>
            <a:off x="8838248" y="6738818"/>
            <a:ext cx="4918710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Uygulama</a:t>
            </a:r>
            <a:endParaRPr lang="en-US" sz="1500" dirty="0"/>
          </a:p>
        </p:txBody>
      </p:sp>
      <p:sp>
        <p:nvSpPr>
          <p:cNvPr id="31" name="Text 27"/>
          <p:cNvSpPr/>
          <p:nvPr/>
        </p:nvSpPr>
        <p:spPr>
          <a:xfrm>
            <a:off x="673418" y="7393662"/>
            <a:ext cx="13283565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Kanıt:</a:t>
            </a: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Soru kitapçığı, cevap anahtarı, puanlama rubriği</a:t>
            </a:r>
            <a:endParaRPr lang="en-US" sz="15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kağıt, kağıt ürünü, baskı, basma işlem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E1A61E3-0B83-1E58-F4A1-7652FE04B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4924399" y="-4924398"/>
            <a:ext cx="4811844" cy="146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7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FA76A992-B302-388A-77AD-2BF03C709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570165"/>
              </p:ext>
            </p:extLst>
          </p:nvPr>
        </p:nvGraphicFramePr>
        <p:xfrm>
          <a:off x="552880" y="2063007"/>
          <a:ext cx="13297874" cy="4777289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123170">
                  <a:extLst>
                    <a:ext uri="{9D8B030D-6E8A-4147-A177-3AD203B41FA5}">
                      <a16:colId xmlns:a16="http://schemas.microsoft.com/office/drawing/2014/main" val="196248010"/>
                    </a:ext>
                  </a:extLst>
                </a:gridCol>
                <a:gridCol w="9174704">
                  <a:extLst>
                    <a:ext uri="{9D8B030D-6E8A-4147-A177-3AD203B41FA5}">
                      <a16:colId xmlns:a16="http://schemas.microsoft.com/office/drawing/2014/main" val="3359451398"/>
                    </a:ext>
                  </a:extLst>
                </a:gridCol>
              </a:tblGrid>
              <a:tr h="4777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400" b="1" dirty="0"/>
                        <a:t>İlke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400" b="1" dirty="0"/>
                        <a:t>Açıklama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033390"/>
                  </a:ext>
                </a:extLst>
              </a:tr>
              <a:tr h="8599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400" b="1" dirty="0"/>
                        <a:t>1. Kazanım uyumu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400" dirty="0"/>
                        <a:t>Her soru, ders bilgi paketinde tanımlanan öğrenme çıktılarından biriyle doğrudan ilişkili olmalıdır.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038499"/>
                  </a:ext>
                </a:extLst>
              </a:tr>
              <a:tr h="8599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400" b="1" dirty="0"/>
                        <a:t>2. Ölçülebilirlik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400" dirty="0"/>
                        <a:t>Soru, öğrencinin bilgi, beceri veya tutumunu gözlenebilir ve değerlendirilebilir biçimde ortaya koymalıdır.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81917"/>
                  </a:ext>
                </a:extLst>
              </a:tr>
              <a:tr h="8599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400" b="1" dirty="0"/>
                        <a:t>3. Bilişsel Düzey Çeşitliliği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400" dirty="0"/>
                        <a:t>Sorular yalnızca bilgi düzeyini değil; anlama, uygulama, analiz, sentez ve değerlendirme düzeylerini de kapsamalıdır.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691116"/>
                  </a:ext>
                </a:extLst>
              </a:tr>
              <a:tr h="8599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400" b="1" dirty="0"/>
                        <a:t>4. Açıklık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400" dirty="0"/>
                        <a:t>Soru açık, tek anlamlı ve tüm öğrenciler tarafından anlaşılabilir şekilde yazılmalıdır.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659072"/>
                  </a:ext>
                </a:extLst>
              </a:tr>
              <a:tr h="8599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400" b="1" dirty="0"/>
                        <a:t>5. Gerçek yaşam / bağlam ilişkisi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400" dirty="0"/>
                        <a:t>Özellikle uygulamalı derslerde, sorular öğrencinin bilgiyi bağlama transfer etmesini sağlamalıdır.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105586"/>
                  </a:ext>
                </a:extLst>
              </a:tr>
            </a:tbl>
          </a:graphicData>
        </a:graphic>
      </p:graphicFrame>
      <p:sp>
        <p:nvSpPr>
          <p:cNvPr id="3" name="Başlık 2">
            <a:extLst>
              <a:ext uri="{FF2B5EF4-FFF2-40B4-BE49-F238E27FC236}">
                <a16:creationId xmlns:a16="http://schemas.microsoft.com/office/drawing/2014/main" id="{B1B0544D-F942-3B59-13FD-02647CCAF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Ders Çıktısına Uygun Soru Yazım Rehberi</a:t>
            </a:r>
          </a:p>
        </p:txBody>
      </p:sp>
    </p:spTree>
    <p:extLst>
      <p:ext uri="{BB962C8B-B14F-4D97-AF65-F5344CB8AC3E}">
        <p14:creationId xmlns:p14="http://schemas.microsoft.com/office/powerpoint/2010/main" val="1339767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5C6851-47BA-1E76-A042-5F1EAA24D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Örnek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7171C49-7E8F-F13E-54E6-755D4ACFE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Ders:</a:t>
            </a:r>
            <a:r>
              <a:rPr lang="tr-TR" dirty="0"/>
              <a:t> Din Eğitimi</a:t>
            </a:r>
            <a:br>
              <a:rPr lang="tr-TR" dirty="0"/>
            </a:br>
            <a:r>
              <a:rPr lang="tr-TR" b="1" dirty="0"/>
              <a:t>Ders Öğrenme Çıktısı 1 (DÖÇ1):</a:t>
            </a:r>
            <a:br>
              <a:rPr lang="tr-TR" dirty="0"/>
            </a:br>
            <a:r>
              <a:rPr lang="tr-TR" dirty="0"/>
              <a:t>“Öğrenci, din eğitiminin temel kavramlarını ve tarihsel gelişimini açıklayabilir.”</a:t>
            </a:r>
            <a:br>
              <a:rPr lang="tr-TR" dirty="0"/>
            </a:br>
            <a:r>
              <a:rPr lang="tr-TR" b="1" dirty="0"/>
              <a:t>Ders Öğrenme Çıktısı 2 (DÖÇ2):</a:t>
            </a:r>
            <a:br>
              <a:rPr lang="tr-TR" dirty="0"/>
            </a:br>
            <a:r>
              <a:rPr lang="tr-TR" dirty="0"/>
              <a:t>“Öğrenci, farklı yaş gruplarına uygun din eğitimi yöntemlerini analiz eder ve örnekler geliştirir.”</a:t>
            </a:r>
            <a:br>
              <a:rPr lang="tr-TR" dirty="0"/>
            </a:br>
            <a:r>
              <a:rPr lang="tr-TR" b="1" dirty="0"/>
              <a:t>Ders Öğrenme Çıktısı 3 (DÖÇ3):</a:t>
            </a:r>
            <a:br>
              <a:rPr lang="tr-TR" dirty="0"/>
            </a:br>
            <a:r>
              <a:rPr lang="tr-TR" dirty="0"/>
              <a:t>“Öğrenci, güncel eğitim yaklaşımlarını din eğitimi bağlamında eleştirir.”</a:t>
            </a:r>
          </a:p>
        </p:txBody>
      </p:sp>
    </p:spTree>
    <p:extLst>
      <p:ext uri="{BB962C8B-B14F-4D97-AF65-F5344CB8AC3E}">
        <p14:creationId xmlns:p14="http://schemas.microsoft.com/office/powerpoint/2010/main" val="4211298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35FF5D7-8A4C-98D8-FF45-6B04FAEF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61E6D402-FEB5-FBF2-E641-1B330F3244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4166667"/>
              </p:ext>
            </p:extLst>
          </p:nvPr>
        </p:nvGraphicFramePr>
        <p:xfrm>
          <a:off x="798897" y="1799924"/>
          <a:ext cx="12907480" cy="6209508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3226870">
                  <a:extLst>
                    <a:ext uri="{9D8B030D-6E8A-4147-A177-3AD203B41FA5}">
                      <a16:colId xmlns:a16="http://schemas.microsoft.com/office/drawing/2014/main" val="2567921552"/>
                    </a:ext>
                  </a:extLst>
                </a:gridCol>
                <a:gridCol w="3226870">
                  <a:extLst>
                    <a:ext uri="{9D8B030D-6E8A-4147-A177-3AD203B41FA5}">
                      <a16:colId xmlns:a16="http://schemas.microsoft.com/office/drawing/2014/main" val="1492362776"/>
                    </a:ext>
                  </a:extLst>
                </a:gridCol>
                <a:gridCol w="4448524">
                  <a:extLst>
                    <a:ext uri="{9D8B030D-6E8A-4147-A177-3AD203B41FA5}">
                      <a16:colId xmlns:a16="http://schemas.microsoft.com/office/drawing/2014/main" val="3019138387"/>
                    </a:ext>
                  </a:extLst>
                </a:gridCol>
                <a:gridCol w="2005216">
                  <a:extLst>
                    <a:ext uri="{9D8B030D-6E8A-4147-A177-3AD203B41FA5}">
                      <a16:colId xmlns:a16="http://schemas.microsoft.com/office/drawing/2014/main" val="2648740884"/>
                    </a:ext>
                  </a:extLst>
                </a:gridCol>
              </a:tblGrid>
              <a:tr h="7661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000" b="1" dirty="0"/>
                        <a:t>Bloom Düzeyi</a:t>
                      </a:r>
                    </a:p>
                  </a:txBody>
                  <a:tcPr marL="72798" marR="72798" marT="36399" marB="36399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000" b="1" dirty="0"/>
                        <a:t>Ölçmek İstediğin Beceriler</a:t>
                      </a:r>
                    </a:p>
                  </a:txBody>
                  <a:tcPr marL="72798" marR="72798" marT="36399" marB="36399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000" b="1" dirty="0"/>
                        <a:t>Örnek Soru</a:t>
                      </a:r>
                    </a:p>
                  </a:txBody>
                  <a:tcPr marL="72798" marR="72798" marT="36399" marB="36399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2000" b="1" dirty="0"/>
                        <a:t>İlgili DÖÇ</a:t>
                      </a:r>
                    </a:p>
                  </a:txBody>
                  <a:tcPr marL="72798" marR="72798" marT="36399" marB="36399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266927"/>
                  </a:ext>
                </a:extLst>
              </a:tr>
              <a:tr h="81728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b="1" dirty="0"/>
                        <a:t>Bilgi (Hatırlama)</a:t>
                      </a:r>
                      <a:endParaRPr lang="tr-TR" sz="1800" dirty="0"/>
                    </a:p>
                  </a:txBody>
                  <a:tcPr marL="72798" marR="72798" marT="36399" marB="36399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/>
                        <a:t>Temel kavramları bilme</a:t>
                      </a:r>
                    </a:p>
                  </a:txBody>
                  <a:tcPr marL="72798" marR="72798" marT="36399" marB="3639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/>
                        <a:t>“Din eğitimi, din öğretimi ve din hizmeti kavramlarını tanımlayınız.”</a:t>
                      </a:r>
                    </a:p>
                  </a:txBody>
                  <a:tcPr marL="72798" marR="72798" marT="36399" marB="3639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/>
                        <a:t>DÖÇ1</a:t>
                      </a:r>
                    </a:p>
                  </a:txBody>
                  <a:tcPr marL="72798" marR="72798" marT="36399" marB="3639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746760"/>
                  </a:ext>
                </a:extLst>
              </a:tr>
              <a:tr h="5720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b="1" dirty="0"/>
                        <a:t>Kavrama (Anlama)</a:t>
                      </a:r>
                      <a:endParaRPr lang="tr-TR" sz="1800" dirty="0"/>
                    </a:p>
                  </a:txBody>
                  <a:tcPr marL="72798" marR="72798" marT="36399" marB="36399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n-NO" sz="1800" dirty="0"/>
                        <a:t>Kavramları açıklama ve ayırt etme</a:t>
                      </a:r>
                    </a:p>
                  </a:txBody>
                  <a:tcPr marL="72798" marR="72798" marT="36399" marB="363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/>
                        <a:t>“Din eğitimi ile değer eğitimi arasındaki farkı açıklayınız.”</a:t>
                      </a:r>
                    </a:p>
                  </a:txBody>
                  <a:tcPr marL="72798" marR="72798" marT="36399" marB="363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DÖÇ1</a:t>
                      </a:r>
                    </a:p>
                  </a:txBody>
                  <a:tcPr marL="72798" marR="72798" marT="36399" marB="36399" anchor="ctr"/>
                </a:tc>
                <a:extLst>
                  <a:ext uri="{0D108BD9-81ED-4DB2-BD59-A6C34878D82A}">
                    <a16:rowId xmlns:a16="http://schemas.microsoft.com/office/drawing/2014/main" val="19549273"/>
                  </a:ext>
                </a:extLst>
              </a:tr>
              <a:tr h="81728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b="1" dirty="0"/>
                        <a:t>Uygulama</a:t>
                      </a:r>
                      <a:endParaRPr lang="tr-TR" sz="1800" dirty="0"/>
                    </a:p>
                  </a:txBody>
                  <a:tcPr marL="72798" marR="72798" marT="36399" marB="36399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/>
                        <a:t>Bilgiyi örneğe uyarlama</a:t>
                      </a:r>
                    </a:p>
                  </a:txBody>
                  <a:tcPr marL="72798" marR="72798" marT="36399" marB="3639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/>
                        <a:t>“Bir lise sınıfında dua öğretimi için kullanılabilecek üç yöntem öneriniz.”</a:t>
                      </a:r>
                    </a:p>
                  </a:txBody>
                  <a:tcPr marL="72798" marR="72798" marT="36399" marB="3639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/>
                        <a:t>DÖÇ2</a:t>
                      </a:r>
                    </a:p>
                  </a:txBody>
                  <a:tcPr marL="72798" marR="72798" marT="36399" marB="3639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27859"/>
                  </a:ext>
                </a:extLst>
              </a:tr>
              <a:tr h="10624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b="1" dirty="0"/>
                        <a:t>Analiz</a:t>
                      </a:r>
                      <a:endParaRPr lang="tr-TR" sz="1800" dirty="0"/>
                    </a:p>
                  </a:txBody>
                  <a:tcPr marL="72798" marR="72798" marT="36399" marB="36399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İlişkileri, neden-sonuçları ortaya koyma</a:t>
                      </a:r>
                    </a:p>
                  </a:txBody>
                  <a:tcPr marL="72798" marR="72798" marT="36399" marB="363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/>
                        <a:t>“Ergenlik dönemindeki öğrenciler için ahlak öğretiminin güçlüklerini analiz ediniz.”</a:t>
                      </a:r>
                    </a:p>
                  </a:txBody>
                  <a:tcPr marL="72798" marR="72798" marT="36399" marB="363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DÖÇ2</a:t>
                      </a:r>
                    </a:p>
                  </a:txBody>
                  <a:tcPr marL="72798" marR="72798" marT="36399" marB="36399" anchor="ctr"/>
                </a:tc>
                <a:extLst>
                  <a:ext uri="{0D108BD9-81ED-4DB2-BD59-A6C34878D82A}">
                    <a16:rowId xmlns:a16="http://schemas.microsoft.com/office/drawing/2014/main" val="3741791303"/>
                  </a:ext>
                </a:extLst>
              </a:tr>
              <a:tr h="81728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b="1" dirty="0"/>
                        <a:t>Sentez (Yaratma)</a:t>
                      </a:r>
                      <a:endParaRPr lang="tr-TR" sz="1800" dirty="0"/>
                    </a:p>
                  </a:txBody>
                  <a:tcPr marL="72798" marR="72798" marT="36399" marB="36399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/>
                        <a:t>Yeni model/öneri geliştirme</a:t>
                      </a:r>
                    </a:p>
                  </a:txBody>
                  <a:tcPr marL="72798" marR="72798" marT="36399" marB="3639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/>
                        <a:t>“İlköğretim düzeyi için ‘değer odaklı din eğitimi’ temalı kısa bir ders planı tasarlayınız.”</a:t>
                      </a:r>
                    </a:p>
                  </a:txBody>
                  <a:tcPr marL="72798" marR="72798" marT="36399" marB="3639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/>
                        <a:t>DÖÇ2</a:t>
                      </a:r>
                    </a:p>
                  </a:txBody>
                  <a:tcPr marL="72798" marR="72798" marT="36399" marB="3639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391926"/>
                  </a:ext>
                </a:extLst>
              </a:tr>
              <a:tr h="13076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b="1" dirty="0"/>
                        <a:t>Değerlendirme</a:t>
                      </a:r>
                      <a:endParaRPr lang="tr-TR" sz="1800" dirty="0"/>
                    </a:p>
                  </a:txBody>
                  <a:tcPr marL="72798" marR="72798" marT="36399" marB="36399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/>
                        <a:t>Eleştirel yargı, gerekçeli karar</a:t>
                      </a:r>
                    </a:p>
                  </a:txBody>
                  <a:tcPr marL="72798" marR="72798" marT="36399" marB="363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/>
                        <a:t>“Yapılandırmacı yaklaşıma göre hazırlanmış din öğretimi programlarını, geleneksel yöntemlerle karşılaştırarak değerlendiriniz.”</a:t>
                      </a:r>
                    </a:p>
                  </a:txBody>
                  <a:tcPr marL="72798" marR="72798" marT="36399" marB="3639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sz="1800" dirty="0"/>
                        <a:t>DÖÇ3</a:t>
                      </a:r>
                    </a:p>
                  </a:txBody>
                  <a:tcPr marL="72798" marR="72798" marT="36399" marB="36399" anchor="ctr"/>
                </a:tc>
                <a:extLst>
                  <a:ext uri="{0D108BD9-81ED-4DB2-BD59-A6C34878D82A}">
                    <a16:rowId xmlns:a16="http://schemas.microsoft.com/office/drawing/2014/main" val="573938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348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3408" y="466249"/>
            <a:ext cx="7769185" cy="529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Neden Ders Değerlendirme Raporu?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593408" y="1419939"/>
            <a:ext cx="4786193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Kalite</a:t>
            </a:r>
            <a:r>
              <a:rPr lang="en-US" sz="20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Güvence </a:t>
            </a:r>
            <a:r>
              <a:rPr lang="en-US" sz="200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ve</a:t>
            </a:r>
            <a:r>
              <a:rPr lang="en-US" sz="20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00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Akreditasyon</a:t>
            </a:r>
            <a:r>
              <a:rPr lang="en-US" sz="20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Sisteminde Temel Rol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593408" y="1907381"/>
            <a:ext cx="7900630" cy="542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Ders değerlendirme raporu, fakültemizin kalite güvence sisteminin vazgeçilmez bir unsurudur. </a:t>
            </a:r>
            <a:endParaRPr lang="en-US" sz="1300" dirty="0"/>
          </a:p>
        </p:txBody>
      </p:sp>
      <p:pic>
        <p:nvPicPr>
          <p:cNvPr id="24" name="Resim 23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1C88616-C13F-5936-D3E3-D4FFC61F2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771" y="4607020"/>
            <a:ext cx="9206148" cy="3654251"/>
          </a:xfrm>
          <a:prstGeom prst="rect">
            <a:avLst/>
          </a:prstGeom>
        </p:spPr>
      </p:pic>
      <p:pic>
        <p:nvPicPr>
          <p:cNvPr id="22" name="Resim 21" descr="metin, ekran görüntüsü, yazı tipi, doküman, belg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49351E5-B258-E210-5B05-DBB32EBB2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894" y="2867856"/>
            <a:ext cx="5299877" cy="44323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Mürekkep 6">
                <a:extLst>
                  <a:ext uri="{FF2B5EF4-FFF2-40B4-BE49-F238E27FC236}">
                    <a16:creationId xmlns:a16="http://schemas.microsoft.com/office/drawing/2014/main" id="{0850303E-20AB-2878-2CFA-16593C074FB2}"/>
                  </a:ext>
                </a:extLst>
              </p14:cNvPr>
              <p14:cNvContentPartPr/>
              <p14:nvPr/>
            </p14:nvContentPartPr>
            <p14:xfrm>
              <a:off x="1858656" y="3550054"/>
              <a:ext cx="2243520" cy="55800"/>
            </p14:xfrm>
          </p:contentPart>
        </mc:Choice>
        <mc:Fallback xmlns="">
          <p:pic>
            <p:nvPicPr>
              <p:cNvPr id="7" name="Mürekkep 6">
                <a:extLst>
                  <a:ext uri="{FF2B5EF4-FFF2-40B4-BE49-F238E27FC236}">
                    <a16:creationId xmlns:a16="http://schemas.microsoft.com/office/drawing/2014/main" id="{0850303E-20AB-2878-2CFA-16593C074F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04656" y="3442054"/>
                <a:ext cx="235116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C7BE3AC7-4F0B-9CFC-BE12-5FD580685537}"/>
                  </a:ext>
                </a:extLst>
              </p14:cNvPr>
              <p14:cNvContentPartPr/>
              <p14:nvPr/>
            </p14:nvContentPartPr>
            <p14:xfrm>
              <a:off x="2249616" y="4940734"/>
              <a:ext cx="2715120" cy="7704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C7BE3AC7-4F0B-9CFC-BE12-5FD58068553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95976" y="4832734"/>
                <a:ext cx="282276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880115F1-D5D9-6E58-BA54-472D9060A117}"/>
                  </a:ext>
                </a:extLst>
              </p14:cNvPr>
              <p14:cNvContentPartPr/>
              <p14:nvPr/>
            </p14:nvContentPartPr>
            <p14:xfrm>
              <a:off x="334776" y="5241334"/>
              <a:ext cx="3860280" cy="16020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880115F1-D5D9-6E58-BA54-472D9060A11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0776" y="5133334"/>
                <a:ext cx="396792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Mürekkep 18">
                <a:extLst>
                  <a:ext uri="{FF2B5EF4-FFF2-40B4-BE49-F238E27FC236}">
                    <a16:creationId xmlns:a16="http://schemas.microsoft.com/office/drawing/2014/main" id="{838F1B45-9E6E-AA1A-07C6-3BA41C7C28A9}"/>
                  </a:ext>
                </a:extLst>
              </p14:cNvPr>
              <p14:cNvContentPartPr/>
              <p14:nvPr/>
            </p14:nvContentPartPr>
            <p14:xfrm>
              <a:off x="3580896" y="6543814"/>
              <a:ext cx="1653840" cy="48960"/>
            </p14:xfrm>
          </p:contentPart>
        </mc:Choice>
        <mc:Fallback xmlns="">
          <p:pic>
            <p:nvPicPr>
              <p:cNvPr id="19" name="Mürekkep 18">
                <a:extLst>
                  <a:ext uri="{FF2B5EF4-FFF2-40B4-BE49-F238E27FC236}">
                    <a16:creationId xmlns:a16="http://schemas.microsoft.com/office/drawing/2014/main" id="{838F1B45-9E6E-AA1A-07C6-3BA41C7C28A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27256" y="6436174"/>
                <a:ext cx="176148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Mürekkep 20">
                <a:extLst>
                  <a:ext uri="{FF2B5EF4-FFF2-40B4-BE49-F238E27FC236}">
                    <a16:creationId xmlns:a16="http://schemas.microsoft.com/office/drawing/2014/main" id="{A147B089-03C1-65AA-72F0-D967A87AD6CC}"/>
                  </a:ext>
                </a:extLst>
              </p14:cNvPr>
              <p14:cNvContentPartPr/>
              <p14:nvPr/>
            </p14:nvContentPartPr>
            <p14:xfrm>
              <a:off x="275736" y="6810214"/>
              <a:ext cx="4945320" cy="85320"/>
            </p14:xfrm>
          </p:contentPart>
        </mc:Choice>
        <mc:Fallback xmlns="">
          <p:pic>
            <p:nvPicPr>
              <p:cNvPr id="21" name="Mürekkep 20">
                <a:extLst>
                  <a:ext uri="{FF2B5EF4-FFF2-40B4-BE49-F238E27FC236}">
                    <a16:creationId xmlns:a16="http://schemas.microsoft.com/office/drawing/2014/main" id="{A147B089-03C1-65AA-72F0-D967A87AD6C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1736" y="6702574"/>
                <a:ext cx="505296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Mürekkep 22">
                <a:extLst>
                  <a:ext uri="{FF2B5EF4-FFF2-40B4-BE49-F238E27FC236}">
                    <a16:creationId xmlns:a16="http://schemas.microsoft.com/office/drawing/2014/main" id="{F5B73E9F-62CA-8267-EDB5-6071CB068A10}"/>
                  </a:ext>
                </a:extLst>
              </p14:cNvPr>
              <p14:cNvContentPartPr/>
              <p14:nvPr/>
            </p14:nvContentPartPr>
            <p14:xfrm>
              <a:off x="371136" y="7122334"/>
              <a:ext cx="3033000" cy="120600"/>
            </p14:xfrm>
          </p:contentPart>
        </mc:Choice>
        <mc:Fallback xmlns="">
          <p:pic>
            <p:nvPicPr>
              <p:cNvPr id="23" name="Mürekkep 22">
                <a:extLst>
                  <a:ext uri="{FF2B5EF4-FFF2-40B4-BE49-F238E27FC236}">
                    <a16:creationId xmlns:a16="http://schemas.microsoft.com/office/drawing/2014/main" id="{F5B73E9F-62CA-8267-EDB5-6071CB068A1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7136" y="7014694"/>
                <a:ext cx="3140640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Mürekkep 24">
                <a:extLst>
                  <a:ext uri="{FF2B5EF4-FFF2-40B4-BE49-F238E27FC236}">
                    <a16:creationId xmlns:a16="http://schemas.microsoft.com/office/drawing/2014/main" id="{441EAA3E-50FA-2BF0-5992-1EBC445D9F3F}"/>
                  </a:ext>
                </a:extLst>
              </p14:cNvPr>
              <p14:cNvContentPartPr/>
              <p14:nvPr/>
            </p14:nvContentPartPr>
            <p14:xfrm>
              <a:off x="6450816" y="6031894"/>
              <a:ext cx="6477480" cy="79200"/>
            </p14:xfrm>
          </p:contentPart>
        </mc:Choice>
        <mc:Fallback xmlns="">
          <p:pic>
            <p:nvPicPr>
              <p:cNvPr id="25" name="Mürekkep 24">
                <a:extLst>
                  <a:ext uri="{FF2B5EF4-FFF2-40B4-BE49-F238E27FC236}">
                    <a16:creationId xmlns:a16="http://schemas.microsoft.com/office/drawing/2014/main" id="{441EAA3E-50FA-2BF0-5992-1EBC445D9F3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97176" y="5923894"/>
                <a:ext cx="658512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Mürekkep 26">
                <a:extLst>
                  <a:ext uri="{FF2B5EF4-FFF2-40B4-BE49-F238E27FC236}">
                    <a16:creationId xmlns:a16="http://schemas.microsoft.com/office/drawing/2014/main" id="{7372C29C-67CC-8E1D-1249-D4C963616DD2}"/>
                  </a:ext>
                </a:extLst>
              </p14:cNvPr>
              <p14:cNvContentPartPr/>
              <p14:nvPr/>
            </p14:nvContentPartPr>
            <p14:xfrm>
              <a:off x="6366576" y="6976534"/>
              <a:ext cx="6248160" cy="26640"/>
            </p14:xfrm>
          </p:contentPart>
        </mc:Choice>
        <mc:Fallback xmlns="">
          <p:pic>
            <p:nvPicPr>
              <p:cNvPr id="27" name="Mürekkep 26">
                <a:extLst>
                  <a:ext uri="{FF2B5EF4-FFF2-40B4-BE49-F238E27FC236}">
                    <a16:creationId xmlns:a16="http://schemas.microsoft.com/office/drawing/2014/main" id="{7372C29C-67CC-8E1D-1249-D4C963616DD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312936" y="6868894"/>
                <a:ext cx="6355800" cy="24228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Resim 10">
            <a:extLst>
              <a:ext uri="{FF2B5EF4-FFF2-40B4-BE49-F238E27FC236}">
                <a16:creationId xmlns:a16="http://schemas.microsoft.com/office/drawing/2014/main" id="{B39C2145-CACF-21A8-1DEC-9B5543F4102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62593" y="1101331"/>
            <a:ext cx="6268325" cy="350568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, çizg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2CE4132-7292-04E9-0D13-4D4544F58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24822" y="347377"/>
            <a:ext cx="4275825" cy="4786372"/>
          </a:xfrm>
          <a:prstGeom prst="rect">
            <a:avLst/>
          </a:prstGeom>
        </p:spPr>
      </p:pic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3A213E72-4A04-2D41-2C4C-A600E6D6D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2547898"/>
              </p:ext>
            </p:extLst>
          </p:nvPr>
        </p:nvGraphicFramePr>
        <p:xfrm>
          <a:off x="599607" y="347377"/>
          <a:ext cx="4944545" cy="4532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Resim 4">
            <a:extLst>
              <a:ext uri="{FF2B5EF4-FFF2-40B4-BE49-F238E27FC236}">
                <a16:creationId xmlns:a16="http://schemas.microsoft.com/office/drawing/2014/main" id="{6696A3D7-53B9-FB85-6F40-ACF86CC3B9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2813" y="5166390"/>
            <a:ext cx="7688057" cy="306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16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1C38920-DA14-90D4-3F89-9F8650836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89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04A1655-EB9E-DFC7-CF08-A106B3FE37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1" t="998" r="1151"/>
          <a:stretch>
            <a:fillRect/>
          </a:stretch>
        </p:blipFill>
        <p:spPr>
          <a:xfrm>
            <a:off x="-1" y="0"/>
            <a:ext cx="14595797" cy="650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93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2930" y="589955"/>
            <a:ext cx="8230672" cy="520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40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Sınıf Başarı Analizi ve Kalite Güvencesi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582930" y="1526619"/>
            <a:ext cx="3207663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Başarı Verilerinin Analizi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582930" y="2005251"/>
            <a:ext cx="6529149" cy="532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Sadece sayısal verileri sunmak yeterli değildir. Nitel yorumlar ve nedenlere ilişkin değerlendirmeler eklenmelidir.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582930" y="2704624"/>
            <a:ext cx="3388400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Raporda Yer Alması Gerekenler: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582930" y="3131344"/>
            <a:ext cx="6529149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Toplam öğrenci sayısı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582930" y="3456027"/>
            <a:ext cx="6529149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Başarı ve başarısızlık oranları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582930" y="3780711"/>
            <a:ext cx="6529149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Not dağılım tablosu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582930" y="4105394"/>
            <a:ext cx="6529149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Öğrencilerin zorlandığı konular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82930" y="4430078"/>
            <a:ext cx="6529149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Başarısızlık nedenleri (devamsızlık, kavrama güçlüğü vb.)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82930" y="4754761"/>
            <a:ext cx="6529149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İyileştirme önerileri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582930" y="5171123"/>
            <a:ext cx="6529149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Kanıt: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UBYS başarı dağılım çıktısı, sınav istatistikleri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525941" y="1526619"/>
            <a:ext cx="4159210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PUKÖ Döngüsü ve Kanıt Kültürü</a:t>
            </a:r>
            <a:endParaRPr lang="en-US" sz="2400" dirty="0"/>
          </a:p>
        </p:txBody>
      </p:sp>
      <p:sp>
        <p:nvSpPr>
          <p:cNvPr id="14" name="Shape 12"/>
          <p:cNvSpPr/>
          <p:nvPr/>
        </p:nvSpPr>
        <p:spPr>
          <a:xfrm>
            <a:off x="7525941" y="2026087"/>
            <a:ext cx="6529149" cy="2422684"/>
          </a:xfrm>
          <a:prstGeom prst="roundRect">
            <a:avLst>
              <a:gd name="adj" fmla="val 618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tr-TR" sz="2400"/>
          </a:p>
        </p:txBody>
      </p:sp>
      <p:sp>
        <p:nvSpPr>
          <p:cNvPr id="15" name="Shape 13"/>
          <p:cNvSpPr/>
          <p:nvPr/>
        </p:nvSpPr>
        <p:spPr>
          <a:xfrm>
            <a:off x="7533561" y="2033707"/>
            <a:ext cx="6513909" cy="48148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tr-TR" sz="2400"/>
          </a:p>
        </p:txBody>
      </p:sp>
      <p:sp>
        <p:nvSpPr>
          <p:cNvPr id="16" name="Text 14"/>
          <p:cNvSpPr/>
          <p:nvPr/>
        </p:nvSpPr>
        <p:spPr>
          <a:xfrm>
            <a:off x="7700129" y="2141220"/>
            <a:ext cx="1291709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PUKÖ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9332357" y="2141220"/>
            <a:ext cx="2265045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Aşama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1937921" y="2141220"/>
            <a:ext cx="1943100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Kanıt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533561" y="2515195"/>
            <a:ext cx="6513909" cy="48148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tr-TR" sz="2400"/>
          </a:p>
        </p:txBody>
      </p:sp>
      <p:sp>
        <p:nvSpPr>
          <p:cNvPr id="20" name="Text 18"/>
          <p:cNvSpPr/>
          <p:nvPr/>
        </p:nvSpPr>
        <p:spPr>
          <a:xfrm>
            <a:off x="7700129" y="2622709"/>
            <a:ext cx="1291709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Planla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9332357" y="2622709"/>
            <a:ext cx="2265045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Kazanımlar, izlence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1937921" y="2622709"/>
            <a:ext cx="1943100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Ders bilgi paketi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7533561" y="2996684"/>
            <a:ext cx="6513909" cy="48148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tr-TR" sz="2400"/>
          </a:p>
        </p:txBody>
      </p:sp>
      <p:sp>
        <p:nvSpPr>
          <p:cNvPr id="24" name="Text 22"/>
          <p:cNvSpPr/>
          <p:nvPr/>
        </p:nvSpPr>
        <p:spPr>
          <a:xfrm>
            <a:off x="7700129" y="3104198"/>
            <a:ext cx="1291709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Uygula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9332357" y="3104198"/>
            <a:ext cx="2265045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Etkinlik, sınav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11937921" y="3104198"/>
            <a:ext cx="1943100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Sınav kâğıdı, sunum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7533561" y="3478173"/>
            <a:ext cx="6513909" cy="48148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tr-TR" sz="2400"/>
          </a:p>
        </p:txBody>
      </p:sp>
      <p:sp>
        <p:nvSpPr>
          <p:cNvPr id="28" name="Text 26"/>
          <p:cNvSpPr/>
          <p:nvPr/>
        </p:nvSpPr>
        <p:spPr>
          <a:xfrm>
            <a:off x="7700129" y="3585686"/>
            <a:ext cx="1291709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Kontrol Et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9332357" y="3585686"/>
            <a:ext cx="2265045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Başarı analizi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11937921" y="3585686"/>
            <a:ext cx="1943100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Değerlendirme tablosu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7533561" y="3959662"/>
            <a:ext cx="6513909" cy="48148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tr-TR" sz="2400"/>
          </a:p>
        </p:txBody>
      </p:sp>
      <p:sp>
        <p:nvSpPr>
          <p:cNvPr id="32" name="Text 30"/>
          <p:cNvSpPr/>
          <p:nvPr/>
        </p:nvSpPr>
        <p:spPr>
          <a:xfrm>
            <a:off x="7700129" y="4067175"/>
            <a:ext cx="1291709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Önlem Al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9332357" y="4067175"/>
            <a:ext cx="2265045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İyileştirmeler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11937921" y="4067175"/>
            <a:ext cx="1943100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Birim toplantı kararı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7525941" y="4636056"/>
            <a:ext cx="6529149" cy="974050"/>
          </a:xfrm>
          <a:prstGeom prst="roundRect">
            <a:avLst>
              <a:gd name="adj" fmla="val 15390"/>
            </a:avLst>
          </a:prstGeom>
          <a:solidFill>
            <a:srgbClr val="CCE6D1"/>
          </a:solidFill>
          <a:ln/>
        </p:spPr>
        <p:txBody>
          <a:bodyPr/>
          <a:lstStyle/>
          <a:p>
            <a:endParaRPr lang="tr-TR" sz="2400"/>
          </a:p>
        </p:txBody>
      </p:sp>
      <p:pic>
        <p:nvPicPr>
          <p:cNvPr id="3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390" y="4873585"/>
            <a:ext cx="208121" cy="166449"/>
          </a:xfrm>
          <a:prstGeom prst="rect">
            <a:avLst/>
          </a:prstGeom>
        </p:spPr>
      </p:pic>
      <p:sp>
        <p:nvSpPr>
          <p:cNvPr id="37" name="Text 34"/>
          <p:cNvSpPr/>
          <p:nvPr/>
        </p:nvSpPr>
        <p:spPr>
          <a:xfrm>
            <a:off x="8066961" y="4844058"/>
            <a:ext cx="5821680" cy="532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Temel İlke:</a:t>
            </a:r>
            <a:r>
              <a:rPr lang="en-US" sz="16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"Yazmak" yerine "kanıt göstermek" yaklaşımı benimsenmelidir.</a:t>
            </a:r>
            <a:endParaRPr lang="en-US" sz="1600" dirty="0"/>
          </a:p>
        </p:txBody>
      </p:sp>
      <p:sp>
        <p:nvSpPr>
          <p:cNvPr id="38" name="Text 35"/>
          <p:cNvSpPr/>
          <p:nvPr/>
        </p:nvSpPr>
        <p:spPr>
          <a:xfrm>
            <a:off x="582930" y="6047184"/>
            <a:ext cx="2081927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Kanıt Türleri</a:t>
            </a:r>
            <a:endParaRPr lang="en-US" sz="2000" dirty="0"/>
          </a:p>
        </p:txBody>
      </p:sp>
      <p:sp>
        <p:nvSpPr>
          <p:cNvPr id="39" name="Shape 36"/>
          <p:cNvSpPr/>
          <p:nvPr/>
        </p:nvSpPr>
        <p:spPr>
          <a:xfrm>
            <a:off x="582930" y="6557248"/>
            <a:ext cx="374690" cy="374690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tr-TR" sz="2400"/>
          </a:p>
        </p:txBody>
      </p:sp>
      <p:sp>
        <p:nvSpPr>
          <p:cNvPr id="40" name="Text 37"/>
          <p:cNvSpPr/>
          <p:nvPr/>
        </p:nvSpPr>
        <p:spPr>
          <a:xfrm>
            <a:off x="1124069" y="6614398"/>
            <a:ext cx="2103120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Belgeler ve raporlar</a:t>
            </a:r>
            <a:endParaRPr lang="en-US" sz="2000" dirty="0"/>
          </a:p>
        </p:txBody>
      </p:sp>
      <p:sp>
        <p:nvSpPr>
          <p:cNvPr id="41" name="Shape 38"/>
          <p:cNvSpPr/>
          <p:nvPr/>
        </p:nvSpPr>
        <p:spPr>
          <a:xfrm>
            <a:off x="7419261" y="6557248"/>
            <a:ext cx="374690" cy="374690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tr-TR" sz="2400"/>
          </a:p>
        </p:txBody>
      </p:sp>
      <p:sp>
        <p:nvSpPr>
          <p:cNvPr id="42" name="Text 39"/>
          <p:cNvSpPr/>
          <p:nvPr/>
        </p:nvSpPr>
        <p:spPr>
          <a:xfrm>
            <a:off x="7960400" y="6614398"/>
            <a:ext cx="2114669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Tutanak ve kararlar</a:t>
            </a:r>
            <a:endParaRPr lang="en-US" sz="2000" dirty="0"/>
          </a:p>
        </p:txBody>
      </p:sp>
      <p:sp>
        <p:nvSpPr>
          <p:cNvPr id="43" name="Shape 40"/>
          <p:cNvSpPr/>
          <p:nvPr/>
        </p:nvSpPr>
        <p:spPr>
          <a:xfrm>
            <a:off x="582930" y="7264956"/>
            <a:ext cx="374690" cy="374690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tr-TR" sz="2400"/>
          </a:p>
        </p:txBody>
      </p:sp>
      <p:sp>
        <p:nvSpPr>
          <p:cNvPr id="44" name="Text 41"/>
          <p:cNvSpPr/>
          <p:nvPr/>
        </p:nvSpPr>
        <p:spPr>
          <a:xfrm>
            <a:off x="1124069" y="7322106"/>
            <a:ext cx="2081927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Ekran görüntüleri</a:t>
            </a:r>
            <a:endParaRPr lang="en-US" sz="2000" dirty="0"/>
          </a:p>
        </p:txBody>
      </p:sp>
      <p:sp>
        <p:nvSpPr>
          <p:cNvPr id="45" name="Shape 42"/>
          <p:cNvSpPr/>
          <p:nvPr/>
        </p:nvSpPr>
        <p:spPr>
          <a:xfrm>
            <a:off x="7419261" y="7264956"/>
            <a:ext cx="374690" cy="374690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tr-TR" sz="2400"/>
          </a:p>
        </p:txBody>
      </p:sp>
      <p:sp>
        <p:nvSpPr>
          <p:cNvPr id="46" name="Text 43"/>
          <p:cNvSpPr/>
          <p:nvPr/>
        </p:nvSpPr>
        <p:spPr>
          <a:xfrm>
            <a:off x="7960400" y="7322106"/>
            <a:ext cx="2081927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Paylaşım linkleri</a:t>
            </a:r>
            <a:endParaRPr lang="en-US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40398" y="580787"/>
            <a:ext cx="7376993" cy="494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6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Doldurma Takvimi ve Sorumluluklar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218396" y="1312902"/>
            <a:ext cx="22860" cy="3549610"/>
          </a:xfrm>
          <a:prstGeom prst="roundRect">
            <a:avLst>
              <a:gd name="adj" fmla="val 62323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tr-TR" sz="2400"/>
          </a:p>
        </p:txBody>
      </p:sp>
      <p:sp>
        <p:nvSpPr>
          <p:cNvPr id="5" name="Shape 2"/>
          <p:cNvSpPr/>
          <p:nvPr/>
        </p:nvSpPr>
        <p:spPr>
          <a:xfrm>
            <a:off x="6373594" y="1479471"/>
            <a:ext cx="474821" cy="22860"/>
          </a:xfrm>
          <a:prstGeom prst="roundRect">
            <a:avLst>
              <a:gd name="adj" fmla="val 62323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tr-TR" sz="2400"/>
          </a:p>
        </p:txBody>
      </p:sp>
      <p:sp>
        <p:nvSpPr>
          <p:cNvPr id="6" name="Shape 3"/>
          <p:cNvSpPr/>
          <p:nvPr/>
        </p:nvSpPr>
        <p:spPr>
          <a:xfrm>
            <a:off x="6040338" y="1312902"/>
            <a:ext cx="356116" cy="356116"/>
          </a:xfrm>
          <a:prstGeom prst="roundRect">
            <a:avLst>
              <a:gd name="adj" fmla="val 40007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tr-TR" sz="2400"/>
          </a:p>
        </p:txBody>
      </p:sp>
      <p:sp>
        <p:nvSpPr>
          <p:cNvPr id="7" name="Text 4"/>
          <p:cNvSpPr/>
          <p:nvPr/>
        </p:nvSpPr>
        <p:spPr>
          <a:xfrm>
            <a:off x="6099631" y="1342549"/>
            <a:ext cx="237411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7009924" y="1367314"/>
            <a:ext cx="1978700" cy="247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Dönem Sonu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7009924" y="1709499"/>
            <a:ext cx="7066478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Her öğretim elemanı kendi derslerinin değerlendirme raporunu hazırlar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373594" y="2446020"/>
            <a:ext cx="474821" cy="22860"/>
          </a:xfrm>
          <a:prstGeom prst="roundRect">
            <a:avLst>
              <a:gd name="adj" fmla="val 62323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tr-TR" sz="2400"/>
          </a:p>
        </p:txBody>
      </p:sp>
      <p:sp>
        <p:nvSpPr>
          <p:cNvPr id="11" name="Shape 8"/>
          <p:cNvSpPr/>
          <p:nvPr/>
        </p:nvSpPr>
        <p:spPr>
          <a:xfrm>
            <a:off x="6040338" y="2279452"/>
            <a:ext cx="356116" cy="356116"/>
          </a:xfrm>
          <a:prstGeom prst="roundRect">
            <a:avLst>
              <a:gd name="adj" fmla="val 40007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tr-TR" sz="2400"/>
          </a:p>
        </p:txBody>
      </p:sp>
      <p:sp>
        <p:nvSpPr>
          <p:cNvPr id="12" name="Text 9"/>
          <p:cNvSpPr/>
          <p:nvPr/>
        </p:nvSpPr>
        <p:spPr>
          <a:xfrm>
            <a:off x="6099631" y="2309098"/>
            <a:ext cx="237411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7009924" y="2333863"/>
            <a:ext cx="1978700" cy="247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Kalite Komisyonu</a:t>
            </a:r>
            <a:endParaRPr lang="en-US" dirty="0"/>
          </a:p>
        </p:txBody>
      </p:sp>
      <p:sp>
        <p:nvSpPr>
          <p:cNvPr id="14" name="Text 11"/>
          <p:cNvSpPr/>
          <p:nvPr/>
        </p:nvSpPr>
        <p:spPr>
          <a:xfrm>
            <a:off x="7009924" y="2676049"/>
            <a:ext cx="7066478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Raporları toplar, kontrol eder ve değerlendirir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373594" y="3412569"/>
            <a:ext cx="474821" cy="22860"/>
          </a:xfrm>
          <a:prstGeom prst="roundRect">
            <a:avLst>
              <a:gd name="adj" fmla="val 62323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tr-TR" sz="2400"/>
          </a:p>
        </p:txBody>
      </p:sp>
      <p:sp>
        <p:nvSpPr>
          <p:cNvPr id="16" name="Shape 13"/>
          <p:cNvSpPr/>
          <p:nvPr/>
        </p:nvSpPr>
        <p:spPr>
          <a:xfrm>
            <a:off x="6040338" y="3246001"/>
            <a:ext cx="356116" cy="356116"/>
          </a:xfrm>
          <a:prstGeom prst="roundRect">
            <a:avLst>
              <a:gd name="adj" fmla="val 40007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tr-TR" sz="2400"/>
          </a:p>
        </p:txBody>
      </p:sp>
      <p:sp>
        <p:nvSpPr>
          <p:cNvPr id="17" name="Text 14"/>
          <p:cNvSpPr/>
          <p:nvPr/>
        </p:nvSpPr>
        <p:spPr>
          <a:xfrm>
            <a:off x="6099631" y="3275648"/>
            <a:ext cx="237411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7009924" y="3300412"/>
            <a:ext cx="1978700" cy="247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Dekanlık Sunumu</a:t>
            </a:r>
            <a:endParaRPr lang="en-US" dirty="0"/>
          </a:p>
        </p:txBody>
      </p:sp>
      <p:sp>
        <p:nvSpPr>
          <p:cNvPr id="19" name="Text 16"/>
          <p:cNvSpPr/>
          <p:nvPr/>
        </p:nvSpPr>
        <p:spPr>
          <a:xfrm>
            <a:off x="7009924" y="3642598"/>
            <a:ext cx="7066478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Belirlenen tarihe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kadar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(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Güz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Bahar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Dönem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Sonu) teslim edilir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6373594" y="4379119"/>
            <a:ext cx="474821" cy="22860"/>
          </a:xfrm>
          <a:prstGeom prst="roundRect">
            <a:avLst>
              <a:gd name="adj" fmla="val 62323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tr-TR" sz="2400"/>
          </a:p>
        </p:txBody>
      </p:sp>
      <p:sp>
        <p:nvSpPr>
          <p:cNvPr id="21" name="Shape 18"/>
          <p:cNvSpPr/>
          <p:nvPr/>
        </p:nvSpPr>
        <p:spPr>
          <a:xfrm>
            <a:off x="6040338" y="4212550"/>
            <a:ext cx="356116" cy="356116"/>
          </a:xfrm>
          <a:prstGeom prst="roundRect">
            <a:avLst>
              <a:gd name="adj" fmla="val 40007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tr-TR" sz="2400"/>
          </a:p>
        </p:txBody>
      </p:sp>
      <p:sp>
        <p:nvSpPr>
          <p:cNvPr id="22" name="Text 19"/>
          <p:cNvSpPr/>
          <p:nvPr/>
        </p:nvSpPr>
        <p:spPr>
          <a:xfrm>
            <a:off x="6099631" y="4242197"/>
            <a:ext cx="237411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2400" dirty="0"/>
          </a:p>
        </p:txBody>
      </p:sp>
      <p:sp>
        <p:nvSpPr>
          <p:cNvPr id="23" name="Text 20"/>
          <p:cNvSpPr/>
          <p:nvPr/>
        </p:nvSpPr>
        <p:spPr>
          <a:xfrm>
            <a:off x="7009924" y="4266962"/>
            <a:ext cx="1978700" cy="247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Planlama</a:t>
            </a:r>
            <a:endParaRPr lang="en-US" dirty="0"/>
          </a:p>
        </p:txBody>
      </p:sp>
      <p:sp>
        <p:nvSpPr>
          <p:cNvPr id="24" name="Text 21"/>
          <p:cNvSpPr/>
          <p:nvPr/>
        </p:nvSpPr>
        <p:spPr>
          <a:xfrm>
            <a:off x="7009924" y="4609148"/>
            <a:ext cx="7066478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İyileştirme önerileri sonraki dönem planlamasında dikkate alınır</a:t>
            </a:r>
            <a:endParaRPr lang="en-US" sz="1600" dirty="0"/>
          </a:p>
        </p:txBody>
      </p:sp>
      <p:sp>
        <p:nvSpPr>
          <p:cNvPr id="25" name="Text 22"/>
          <p:cNvSpPr/>
          <p:nvPr/>
        </p:nvSpPr>
        <p:spPr>
          <a:xfrm>
            <a:off x="6040398" y="5198745"/>
            <a:ext cx="2530316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Sorumluluk Dağılımı</a:t>
            </a:r>
            <a:endParaRPr lang="en-US" sz="2400" dirty="0"/>
          </a:p>
        </p:txBody>
      </p:sp>
      <p:sp>
        <p:nvSpPr>
          <p:cNvPr id="26" name="Text 23"/>
          <p:cNvSpPr/>
          <p:nvPr/>
        </p:nvSpPr>
        <p:spPr>
          <a:xfrm>
            <a:off x="6040338" y="5712976"/>
            <a:ext cx="3824883" cy="506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6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Öğretim Elemanı: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Raporun eksiksiz doldurulması, kanıtların eklenmesi</a:t>
            </a:r>
            <a:endParaRPr lang="en-US" sz="1600" dirty="0"/>
          </a:p>
        </p:txBody>
      </p:sp>
      <p:sp>
        <p:nvSpPr>
          <p:cNvPr id="28" name="Text 25"/>
          <p:cNvSpPr/>
          <p:nvPr/>
        </p:nvSpPr>
        <p:spPr>
          <a:xfrm>
            <a:off x="6050161" y="6362343"/>
            <a:ext cx="3824883" cy="506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6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Fakülte Kalite Komisyonu: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Toplama, değerlendirme, raporlama</a:t>
            </a:r>
            <a:endParaRPr lang="en-US" sz="1600" dirty="0"/>
          </a:p>
        </p:txBody>
      </p:sp>
      <p:sp>
        <p:nvSpPr>
          <p:cNvPr id="29" name="Text 26"/>
          <p:cNvSpPr/>
          <p:nvPr/>
        </p:nvSpPr>
        <p:spPr>
          <a:xfrm>
            <a:off x="6040337" y="7011710"/>
            <a:ext cx="3824883" cy="506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6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Dekanlık: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Raporların kurumsal arşivde saklanması</a:t>
            </a:r>
            <a:endParaRPr lang="en-US" sz="1600" dirty="0"/>
          </a:p>
        </p:txBody>
      </p:sp>
      <p:sp>
        <p:nvSpPr>
          <p:cNvPr id="30" name="Shape 27"/>
          <p:cNvSpPr/>
          <p:nvPr/>
        </p:nvSpPr>
        <p:spPr>
          <a:xfrm>
            <a:off x="10259139" y="5218509"/>
            <a:ext cx="3824883" cy="2091571"/>
          </a:xfrm>
          <a:prstGeom prst="roundRect">
            <a:avLst>
              <a:gd name="adj" fmla="val 6812"/>
            </a:avLst>
          </a:prstGeom>
          <a:solidFill>
            <a:srgbClr val="CCE6D1"/>
          </a:solidFill>
          <a:ln/>
        </p:spPr>
        <p:txBody>
          <a:bodyPr/>
          <a:lstStyle/>
          <a:p>
            <a:endParaRPr lang="tr-TR" sz="2400"/>
          </a:p>
        </p:txBody>
      </p:sp>
      <p:pic>
        <p:nvPicPr>
          <p:cNvPr id="3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373" y="5433655"/>
            <a:ext cx="247293" cy="197763"/>
          </a:xfrm>
          <a:prstGeom prst="rect">
            <a:avLst/>
          </a:prstGeom>
        </p:spPr>
      </p:pic>
      <p:sp>
        <p:nvSpPr>
          <p:cNvPr id="32" name="Text 28"/>
          <p:cNvSpPr/>
          <p:nvPr/>
        </p:nvSpPr>
        <p:spPr>
          <a:xfrm>
            <a:off x="10822900" y="5416272"/>
            <a:ext cx="1978700" cy="247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Önemli Hatırlatma</a:t>
            </a:r>
            <a:endParaRPr lang="en-US" dirty="0"/>
          </a:p>
        </p:txBody>
      </p:sp>
      <p:sp>
        <p:nvSpPr>
          <p:cNvPr id="33" name="Text 29"/>
          <p:cNvSpPr/>
          <p:nvPr/>
        </p:nvSpPr>
        <p:spPr>
          <a:xfrm>
            <a:off x="10822900" y="5821799"/>
            <a:ext cx="3102888" cy="1266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İyileştirme önerileri bölümü, sürekli iyileştirme kültürünün can damarıdır. Bu bölüm, bir sonraki dönemin planlamasında mutlaka dikkate alınmalıdır.</a:t>
            </a:r>
            <a:endParaRPr lang="en-US" sz="16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7441" y="375166"/>
            <a:ext cx="5272207" cy="426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36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Sık Yapılan Hatalar ve İpuçları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477441" y="1142405"/>
            <a:ext cx="2306717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❌</a:t>
            </a:r>
            <a:r>
              <a:rPr lang="en-US" sz="2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Sık Yapılan Hatalar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477441" y="1559243"/>
            <a:ext cx="6671310" cy="870823"/>
          </a:xfrm>
          <a:prstGeom prst="roundRect">
            <a:avLst>
              <a:gd name="adj" fmla="val 14101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tr-TR" sz="2800"/>
          </a:p>
        </p:txBody>
      </p:sp>
      <p:sp>
        <p:nvSpPr>
          <p:cNvPr id="5" name="Text 3"/>
          <p:cNvSpPr/>
          <p:nvPr/>
        </p:nvSpPr>
        <p:spPr>
          <a:xfrm>
            <a:off x="629007" y="1710809"/>
            <a:ext cx="2194798" cy="213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Eksik Kazanım Tanımları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29007" y="2060258"/>
            <a:ext cx="6368177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Kazanımlar ölçülebilir fiillerle ifade edilmemiş veya programa uyumlu değil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477441" y="2566392"/>
            <a:ext cx="6671310" cy="870823"/>
          </a:xfrm>
          <a:prstGeom prst="roundRect">
            <a:avLst>
              <a:gd name="adj" fmla="val 14101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tr-TR" sz="2800"/>
          </a:p>
        </p:txBody>
      </p:sp>
      <p:sp>
        <p:nvSpPr>
          <p:cNvPr id="8" name="Text 6"/>
          <p:cNvSpPr/>
          <p:nvPr/>
        </p:nvSpPr>
        <p:spPr>
          <a:xfrm>
            <a:off x="629007" y="2717959"/>
            <a:ext cx="1705451" cy="213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Kanıtsız İddialar</a:t>
            </a: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629007" y="3067407"/>
            <a:ext cx="6368177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"Etkinlik yapıldı" denilmiş ancak hiçbir belge eklenmemiş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477441" y="3573542"/>
            <a:ext cx="6671310" cy="870823"/>
          </a:xfrm>
          <a:prstGeom prst="roundRect">
            <a:avLst>
              <a:gd name="adj" fmla="val 14101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tr-TR" sz="2800"/>
          </a:p>
        </p:txBody>
      </p:sp>
      <p:sp>
        <p:nvSpPr>
          <p:cNvPr id="11" name="Text 9"/>
          <p:cNvSpPr/>
          <p:nvPr/>
        </p:nvSpPr>
        <p:spPr>
          <a:xfrm>
            <a:off x="629007" y="3725108"/>
            <a:ext cx="1705451" cy="213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Sadece Not Oranı</a:t>
            </a: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629007" y="4074557"/>
            <a:ext cx="6368177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Başarı analizi bölümünde sadece yüzde verilmiş, neden-sonuç ilişkisi kurulmamış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477441" y="4580692"/>
            <a:ext cx="6671310" cy="870823"/>
          </a:xfrm>
          <a:prstGeom prst="roundRect">
            <a:avLst>
              <a:gd name="adj" fmla="val 14101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tr-TR" sz="2800"/>
          </a:p>
        </p:txBody>
      </p:sp>
      <p:sp>
        <p:nvSpPr>
          <p:cNvPr id="14" name="Text 12"/>
          <p:cNvSpPr/>
          <p:nvPr/>
        </p:nvSpPr>
        <p:spPr>
          <a:xfrm>
            <a:off x="629007" y="4732258"/>
            <a:ext cx="1705451" cy="213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Genel İfadeler</a:t>
            </a: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629007" y="5081707"/>
            <a:ext cx="6368177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"Ders iyi geçti" gibi somut olmayan, değerlendirme içermeyen cümleler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7489269" y="1142405"/>
            <a:ext cx="2423041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✅</a:t>
            </a:r>
            <a:r>
              <a:rPr lang="en-US" sz="2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Etkili Yazım İpuçları</a:t>
            </a:r>
            <a:endParaRPr lang="en-US" sz="2400" dirty="0"/>
          </a:p>
        </p:txBody>
      </p:sp>
      <p:sp>
        <p:nvSpPr>
          <p:cNvPr id="17" name="Shape 15"/>
          <p:cNvSpPr/>
          <p:nvPr/>
        </p:nvSpPr>
        <p:spPr>
          <a:xfrm>
            <a:off x="7489269" y="1559243"/>
            <a:ext cx="6671310" cy="840343"/>
          </a:xfrm>
          <a:prstGeom prst="roundRect">
            <a:avLst>
              <a:gd name="adj" fmla="val 1461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tr-TR" sz="2800"/>
          </a:p>
        </p:txBody>
      </p:sp>
      <p:sp>
        <p:nvSpPr>
          <p:cNvPr id="18" name="Text 16"/>
          <p:cNvSpPr/>
          <p:nvPr/>
        </p:nvSpPr>
        <p:spPr>
          <a:xfrm>
            <a:off x="7625596" y="1695569"/>
            <a:ext cx="1705451" cy="213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Kısa ve Özlü</a:t>
            </a:r>
            <a:endParaRPr lang="en-US" dirty="0"/>
          </a:p>
        </p:txBody>
      </p:sp>
      <p:sp>
        <p:nvSpPr>
          <p:cNvPr id="19" name="Text 17"/>
          <p:cNvSpPr/>
          <p:nvPr/>
        </p:nvSpPr>
        <p:spPr>
          <a:xfrm>
            <a:off x="7625596" y="2045018"/>
            <a:ext cx="6398657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Gereksiz detaylardan kaçının, öz ve anlaşılır yazın</a:t>
            </a:r>
            <a:endParaRPr lang="en-US" sz="1400" dirty="0"/>
          </a:p>
        </p:txBody>
      </p:sp>
      <p:sp>
        <p:nvSpPr>
          <p:cNvPr id="20" name="Shape 18"/>
          <p:cNvSpPr/>
          <p:nvPr/>
        </p:nvSpPr>
        <p:spPr>
          <a:xfrm>
            <a:off x="7489269" y="2535912"/>
            <a:ext cx="6671310" cy="840343"/>
          </a:xfrm>
          <a:prstGeom prst="roundRect">
            <a:avLst>
              <a:gd name="adj" fmla="val 1461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tr-TR" sz="2800"/>
          </a:p>
        </p:txBody>
      </p:sp>
      <p:sp>
        <p:nvSpPr>
          <p:cNvPr id="21" name="Text 19"/>
          <p:cNvSpPr/>
          <p:nvPr/>
        </p:nvSpPr>
        <p:spPr>
          <a:xfrm>
            <a:off x="7625596" y="2672239"/>
            <a:ext cx="1705451" cy="213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Açık ve Net</a:t>
            </a:r>
            <a:endParaRPr lang="en-US" dirty="0"/>
          </a:p>
        </p:txBody>
      </p:sp>
      <p:sp>
        <p:nvSpPr>
          <p:cNvPr id="22" name="Text 20"/>
          <p:cNvSpPr/>
          <p:nvPr/>
        </p:nvSpPr>
        <p:spPr>
          <a:xfrm>
            <a:off x="7625596" y="3021687"/>
            <a:ext cx="6398657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Muğlak ifadeler yerine somut açıklamalar kullanın</a:t>
            </a:r>
            <a:endParaRPr lang="en-US" sz="1400" dirty="0"/>
          </a:p>
        </p:txBody>
      </p:sp>
      <p:sp>
        <p:nvSpPr>
          <p:cNvPr id="23" name="Shape 21"/>
          <p:cNvSpPr/>
          <p:nvPr/>
        </p:nvSpPr>
        <p:spPr>
          <a:xfrm>
            <a:off x="7489269" y="3512582"/>
            <a:ext cx="6671310" cy="840343"/>
          </a:xfrm>
          <a:prstGeom prst="roundRect">
            <a:avLst>
              <a:gd name="adj" fmla="val 1461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tr-TR" sz="2800"/>
          </a:p>
        </p:txBody>
      </p:sp>
      <p:sp>
        <p:nvSpPr>
          <p:cNvPr id="24" name="Text 22"/>
          <p:cNvSpPr/>
          <p:nvPr/>
        </p:nvSpPr>
        <p:spPr>
          <a:xfrm>
            <a:off x="7625596" y="3648908"/>
            <a:ext cx="1705451" cy="213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Ölçülebilir</a:t>
            </a:r>
            <a:endParaRPr lang="en-US" dirty="0"/>
          </a:p>
        </p:txBody>
      </p:sp>
      <p:sp>
        <p:nvSpPr>
          <p:cNvPr id="25" name="Text 23"/>
          <p:cNvSpPr/>
          <p:nvPr/>
        </p:nvSpPr>
        <p:spPr>
          <a:xfrm>
            <a:off x="7625596" y="3998357"/>
            <a:ext cx="6398657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Her ifade ölçülebilir ve doğrulanabilir olmalı</a:t>
            </a:r>
            <a:endParaRPr lang="en-US" sz="1400" dirty="0"/>
          </a:p>
        </p:txBody>
      </p:sp>
      <p:sp>
        <p:nvSpPr>
          <p:cNvPr id="26" name="Shape 24"/>
          <p:cNvSpPr/>
          <p:nvPr/>
        </p:nvSpPr>
        <p:spPr>
          <a:xfrm>
            <a:off x="7489269" y="4489252"/>
            <a:ext cx="6671310" cy="840343"/>
          </a:xfrm>
          <a:prstGeom prst="roundRect">
            <a:avLst>
              <a:gd name="adj" fmla="val 1461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tr-TR" sz="2800"/>
          </a:p>
        </p:txBody>
      </p:sp>
      <p:sp>
        <p:nvSpPr>
          <p:cNvPr id="27" name="Text 25"/>
          <p:cNvSpPr/>
          <p:nvPr/>
        </p:nvSpPr>
        <p:spPr>
          <a:xfrm>
            <a:off x="7625596" y="4625578"/>
            <a:ext cx="1705451" cy="213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Veriye Dayalı</a:t>
            </a:r>
            <a:endParaRPr lang="en-US" dirty="0"/>
          </a:p>
        </p:txBody>
      </p:sp>
      <p:sp>
        <p:nvSpPr>
          <p:cNvPr id="28" name="Text 26"/>
          <p:cNvSpPr/>
          <p:nvPr/>
        </p:nvSpPr>
        <p:spPr>
          <a:xfrm>
            <a:off x="7625596" y="4975027"/>
            <a:ext cx="6398657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Her iddia kanıt ve verilerle desteklenmeli</a:t>
            </a:r>
            <a:endParaRPr lang="en-US" sz="1400" dirty="0"/>
          </a:p>
        </p:txBody>
      </p:sp>
      <p:sp>
        <p:nvSpPr>
          <p:cNvPr id="29" name="Text 27"/>
          <p:cNvSpPr/>
          <p:nvPr/>
        </p:nvSpPr>
        <p:spPr>
          <a:xfrm>
            <a:off x="477441" y="5809536"/>
            <a:ext cx="2595205" cy="255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Doğru ve Yanlış Örnekler</a:t>
            </a:r>
            <a:endParaRPr lang="en-US" sz="2400" dirty="0"/>
          </a:p>
        </p:txBody>
      </p:sp>
      <p:sp>
        <p:nvSpPr>
          <p:cNvPr id="30" name="Shape 28"/>
          <p:cNvSpPr/>
          <p:nvPr/>
        </p:nvSpPr>
        <p:spPr>
          <a:xfrm>
            <a:off x="477441" y="6269831"/>
            <a:ext cx="13675519" cy="1611154"/>
          </a:xfrm>
          <a:prstGeom prst="roundRect">
            <a:avLst>
              <a:gd name="adj" fmla="val 762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tr-TR" sz="2800"/>
          </a:p>
        </p:txBody>
      </p:sp>
      <p:sp>
        <p:nvSpPr>
          <p:cNvPr id="31" name="Shape 29"/>
          <p:cNvSpPr/>
          <p:nvPr/>
        </p:nvSpPr>
        <p:spPr>
          <a:xfrm>
            <a:off x="485061" y="6277451"/>
            <a:ext cx="13660279" cy="40469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tr-TR" sz="2800"/>
          </a:p>
        </p:txBody>
      </p:sp>
      <p:sp>
        <p:nvSpPr>
          <p:cNvPr id="32" name="Text 30"/>
          <p:cNvSpPr/>
          <p:nvPr/>
        </p:nvSpPr>
        <p:spPr>
          <a:xfrm>
            <a:off x="621387" y="6366867"/>
            <a:ext cx="655367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❌</a:t>
            </a: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Yanlış</a:t>
            </a:r>
            <a:endParaRPr lang="en-US" sz="1400" dirty="0"/>
          </a:p>
        </p:txBody>
      </p:sp>
      <p:sp>
        <p:nvSpPr>
          <p:cNvPr id="33" name="Text 31"/>
          <p:cNvSpPr/>
          <p:nvPr/>
        </p:nvSpPr>
        <p:spPr>
          <a:xfrm>
            <a:off x="7455337" y="6366867"/>
            <a:ext cx="6553676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✅</a:t>
            </a: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Doğru</a:t>
            </a:r>
            <a:endParaRPr lang="en-US" sz="1400" dirty="0"/>
          </a:p>
        </p:txBody>
      </p:sp>
      <p:sp>
        <p:nvSpPr>
          <p:cNvPr id="34" name="Shape 32"/>
          <p:cNvSpPr/>
          <p:nvPr/>
        </p:nvSpPr>
        <p:spPr>
          <a:xfrm>
            <a:off x="485061" y="6682145"/>
            <a:ext cx="13660279" cy="39707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tr-TR" sz="2800"/>
          </a:p>
        </p:txBody>
      </p:sp>
      <p:sp>
        <p:nvSpPr>
          <p:cNvPr id="35" name="Text 33"/>
          <p:cNvSpPr/>
          <p:nvPr/>
        </p:nvSpPr>
        <p:spPr>
          <a:xfrm>
            <a:off x="621387" y="6771561"/>
            <a:ext cx="6553676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"Öğrenciler dersi beğendi"</a:t>
            </a:r>
            <a:endParaRPr lang="en-US" sz="1400" dirty="0"/>
          </a:p>
        </p:txBody>
      </p:sp>
      <p:sp>
        <p:nvSpPr>
          <p:cNvPr id="36" name="Text 34"/>
          <p:cNvSpPr/>
          <p:nvPr/>
        </p:nvSpPr>
        <p:spPr>
          <a:xfrm>
            <a:off x="7455337" y="6771561"/>
            <a:ext cx="6553676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"Ders değerlendirme anketine göre öğrencilerin %85'i dersten memnun (Ek-3)"</a:t>
            </a:r>
            <a:endParaRPr lang="en-US" sz="1400" dirty="0"/>
          </a:p>
        </p:txBody>
      </p:sp>
      <p:sp>
        <p:nvSpPr>
          <p:cNvPr id="37" name="Shape 35"/>
          <p:cNvSpPr/>
          <p:nvPr/>
        </p:nvSpPr>
        <p:spPr>
          <a:xfrm>
            <a:off x="485061" y="7079218"/>
            <a:ext cx="13660279" cy="39707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tr-TR" sz="2800"/>
          </a:p>
        </p:txBody>
      </p:sp>
      <p:sp>
        <p:nvSpPr>
          <p:cNvPr id="38" name="Text 36"/>
          <p:cNvSpPr/>
          <p:nvPr/>
        </p:nvSpPr>
        <p:spPr>
          <a:xfrm>
            <a:off x="621387" y="7168634"/>
            <a:ext cx="6553676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"Çeşitli yöntemler kullanıldı"</a:t>
            </a:r>
            <a:endParaRPr lang="en-US" sz="1400" dirty="0"/>
          </a:p>
        </p:txBody>
      </p:sp>
      <p:sp>
        <p:nvSpPr>
          <p:cNvPr id="39" name="Text 37"/>
          <p:cNvSpPr/>
          <p:nvPr/>
        </p:nvSpPr>
        <p:spPr>
          <a:xfrm>
            <a:off x="7455337" y="7168634"/>
            <a:ext cx="6553676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"Örnek olay analizi (Hafta 3-4), grup sunumları (Hafta 7-8) uygulandı (Ek-5)"</a:t>
            </a:r>
            <a:endParaRPr lang="en-US" sz="1400" dirty="0"/>
          </a:p>
        </p:txBody>
      </p:sp>
      <p:sp>
        <p:nvSpPr>
          <p:cNvPr id="40" name="Shape 38"/>
          <p:cNvSpPr/>
          <p:nvPr/>
        </p:nvSpPr>
        <p:spPr>
          <a:xfrm>
            <a:off x="485061" y="7476292"/>
            <a:ext cx="13660279" cy="39707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tr-TR" sz="2800"/>
          </a:p>
        </p:txBody>
      </p:sp>
      <p:sp>
        <p:nvSpPr>
          <p:cNvPr id="41" name="Text 39"/>
          <p:cNvSpPr/>
          <p:nvPr/>
        </p:nvSpPr>
        <p:spPr>
          <a:xfrm>
            <a:off x="621387" y="7565708"/>
            <a:ext cx="6553676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"Başarı düşüktü"</a:t>
            </a:r>
            <a:endParaRPr lang="en-US" sz="1400" dirty="0"/>
          </a:p>
        </p:txBody>
      </p:sp>
      <p:sp>
        <p:nvSpPr>
          <p:cNvPr id="42" name="Text 40"/>
          <p:cNvSpPr/>
          <p:nvPr/>
        </p:nvSpPr>
        <p:spPr>
          <a:xfrm>
            <a:off x="7455337" y="7565708"/>
            <a:ext cx="6553676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"Öğrencilerin %40'ı 3. ünitede başarısız oldu, konunun soyutluğu zorluk yarattı"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B615FDE-DE96-2F8A-B37A-4DFB8EC66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10" y="1064077"/>
            <a:ext cx="4527550" cy="6541184"/>
          </a:xfrm>
          <a:prstGeom prst="rect">
            <a:avLst/>
          </a:prstGeom>
        </p:spPr>
      </p:pic>
      <p:pic>
        <p:nvPicPr>
          <p:cNvPr id="7" name="Resim 6" descr="metin, ekran görüntüsü, yazı tipi, doküman, belg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962AA7E-CEB0-DD23-CD4B-0D5024F38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760" y="4413250"/>
            <a:ext cx="9246958" cy="3616325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168B5B2D-ADA1-EDBE-218C-9462150932D6}"/>
              </a:ext>
            </a:extLst>
          </p:cNvPr>
          <p:cNvSpPr/>
          <p:nvPr/>
        </p:nvSpPr>
        <p:spPr>
          <a:xfrm>
            <a:off x="1079183" y="504151"/>
            <a:ext cx="7900630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B.2.2. </a:t>
            </a:r>
            <a:r>
              <a:rPr lang="en-US" sz="1300" b="1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Ölçme</a:t>
            </a:r>
            <a:r>
              <a:rPr lang="en-US" sz="13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300" b="1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</a:t>
            </a:r>
            <a:r>
              <a:rPr lang="en-US" sz="13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300" b="1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Değerlendirme</a:t>
            </a:r>
            <a:endParaRPr lang="en-US" sz="13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Mürekkep 1">
                <a:extLst>
                  <a:ext uri="{FF2B5EF4-FFF2-40B4-BE49-F238E27FC236}">
                    <a16:creationId xmlns:a16="http://schemas.microsoft.com/office/drawing/2014/main" id="{5FDDFAD5-3B80-3216-250C-36FD70EF07E1}"/>
                  </a:ext>
                </a:extLst>
              </p14:cNvPr>
              <p14:cNvContentPartPr/>
              <p14:nvPr/>
            </p14:nvContentPartPr>
            <p14:xfrm>
              <a:off x="4286136" y="2027614"/>
              <a:ext cx="763560" cy="33480"/>
            </p14:xfrm>
          </p:contentPart>
        </mc:Choice>
        <mc:Fallback xmlns="">
          <p:pic>
            <p:nvPicPr>
              <p:cNvPr id="2" name="Mürekkep 1">
                <a:extLst>
                  <a:ext uri="{FF2B5EF4-FFF2-40B4-BE49-F238E27FC236}">
                    <a16:creationId xmlns:a16="http://schemas.microsoft.com/office/drawing/2014/main" id="{5FDDFAD5-3B80-3216-250C-36FD70EF07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32136" y="1919974"/>
                <a:ext cx="8712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Mürekkep 3">
                <a:extLst>
                  <a:ext uri="{FF2B5EF4-FFF2-40B4-BE49-F238E27FC236}">
                    <a16:creationId xmlns:a16="http://schemas.microsoft.com/office/drawing/2014/main" id="{1CE441DA-A14E-1F5F-8945-AA723E148EF6}"/>
                  </a:ext>
                </a:extLst>
              </p14:cNvPr>
              <p14:cNvContentPartPr/>
              <p14:nvPr/>
            </p14:nvContentPartPr>
            <p14:xfrm>
              <a:off x="920136" y="2282854"/>
              <a:ext cx="2779920" cy="56520"/>
            </p14:xfrm>
          </p:contentPart>
        </mc:Choice>
        <mc:Fallback xmlns="">
          <p:pic>
            <p:nvPicPr>
              <p:cNvPr id="4" name="Mürekkep 3">
                <a:extLst>
                  <a:ext uri="{FF2B5EF4-FFF2-40B4-BE49-F238E27FC236}">
                    <a16:creationId xmlns:a16="http://schemas.microsoft.com/office/drawing/2014/main" id="{1CE441DA-A14E-1F5F-8945-AA723E148EF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6496" y="2174854"/>
                <a:ext cx="28875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Mürekkep 5">
                <a:extLst>
                  <a:ext uri="{FF2B5EF4-FFF2-40B4-BE49-F238E27FC236}">
                    <a16:creationId xmlns:a16="http://schemas.microsoft.com/office/drawing/2014/main" id="{DEC53D45-D3F2-C58F-80E0-61293067B944}"/>
                  </a:ext>
                </a:extLst>
              </p14:cNvPr>
              <p14:cNvContentPartPr/>
              <p14:nvPr/>
            </p14:nvContentPartPr>
            <p14:xfrm>
              <a:off x="898176" y="2533774"/>
              <a:ext cx="4098960" cy="108000"/>
            </p14:xfrm>
          </p:contentPart>
        </mc:Choice>
        <mc:Fallback xmlns="">
          <p:pic>
            <p:nvPicPr>
              <p:cNvPr id="6" name="Mürekkep 5">
                <a:extLst>
                  <a:ext uri="{FF2B5EF4-FFF2-40B4-BE49-F238E27FC236}">
                    <a16:creationId xmlns:a16="http://schemas.microsoft.com/office/drawing/2014/main" id="{DEC53D45-D3F2-C58F-80E0-61293067B94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4176" y="2425774"/>
                <a:ext cx="420660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AE45984E-BA42-2788-7B38-A6489501FF97}"/>
                  </a:ext>
                </a:extLst>
              </p14:cNvPr>
              <p14:cNvContentPartPr/>
              <p14:nvPr/>
            </p14:nvContentPartPr>
            <p14:xfrm>
              <a:off x="881976" y="2895214"/>
              <a:ext cx="1862640" cy="3096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AE45984E-BA42-2788-7B38-A6489501FF9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27976" y="2787214"/>
                <a:ext cx="197028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Mürekkep 9">
                <a:extLst>
                  <a:ext uri="{FF2B5EF4-FFF2-40B4-BE49-F238E27FC236}">
                    <a16:creationId xmlns:a16="http://schemas.microsoft.com/office/drawing/2014/main" id="{E2C5B5ED-B175-D64E-C7A1-5C429B1B98F4}"/>
                  </a:ext>
                </a:extLst>
              </p14:cNvPr>
              <p14:cNvContentPartPr/>
              <p14:nvPr/>
            </p14:nvContentPartPr>
            <p14:xfrm>
              <a:off x="7265496" y="5551294"/>
              <a:ext cx="5170680" cy="25560"/>
            </p14:xfrm>
          </p:contentPart>
        </mc:Choice>
        <mc:Fallback xmlns="">
          <p:pic>
            <p:nvPicPr>
              <p:cNvPr id="10" name="Mürekkep 9">
                <a:extLst>
                  <a:ext uri="{FF2B5EF4-FFF2-40B4-BE49-F238E27FC236}">
                    <a16:creationId xmlns:a16="http://schemas.microsoft.com/office/drawing/2014/main" id="{E2C5B5ED-B175-D64E-C7A1-5C429B1B98F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211496" y="5443294"/>
                <a:ext cx="52783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Mürekkep 10">
                <a:extLst>
                  <a:ext uri="{FF2B5EF4-FFF2-40B4-BE49-F238E27FC236}">
                    <a16:creationId xmlns:a16="http://schemas.microsoft.com/office/drawing/2014/main" id="{C5EC99A3-6898-FAA1-15C4-BEEE94A171D8}"/>
                  </a:ext>
                </a:extLst>
              </p14:cNvPr>
              <p14:cNvContentPartPr/>
              <p14:nvPr/>
            </p14:nvContentPartPr>
            <p14:xfrm>
              <a:off x="9191856" y="6008134"/>
              <a:ext cx="4431240" cy="60120"/>
            </p14:xfrm>
          </p:contentPart>
        </mc:Choice>
        <mc:Fallback xmlns="">
          <p:pic>
            <p:nvPicPr>
              <p:cNvPr id="11" name="Mürekkep 10">
                <a:extLst>
                  <a:ext uri="{FF2B5EF4-FFF2-40B4-BE49-F238E27FC236}">
                    <a16:creationId xmlns:a16="http://schemas.microsoft.com/office/drawing/2014/main" id="{C5EC99A3-6898-FAA1-15C4-BEEE94A171D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138216" y="5900494"/>
                <a:ext cx="453888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Mürekkep 11">
                <a:extLst>
                  <a:ext uri="{FF2B5EF4-FFF2-40B4-BE49-F238E27FC236}">
                    <a16:creationId xmlns:a16="http://schemas.microsoft.com/office/drawing/2014/main" id="{9E74CD15-6CFB-B6F2-3EEC-9800F8D16C08}"/>
                  </a:ext>
                </a:extLst>
              </p14:cNvPr>
              <p14:cNvContentPartPr/>
              <p14:nvPr/>
            </p14:nvContentPartPr>
            <p14:xfrm>
              <a:off x="6063096" y="6369574"/>
              <a:ext cx="4577760" cy="18720"/>
            </p14:xfrm>
          </p:contentPart>
        </mc:Choice>
        <mc:Fallback xmlns="">
          <p:pic>
            <p:nvPicPr>
              <p:cNvPr id="12" name="Mürekkep 11">
                <a:extLst>
                  <a:ext uri="{FF2B5EF4-FFF2-40B4-BE49-F238E27FC236}">
                    <a16:creationId xmlns:a16="http://schemas.microsoft.com/office/drawing/2014/main" id="{9E74CD15-6CFB-B6F2-3EEC-9800F8D16C0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09456" y="6261574"/>
                <a:ext cx="468540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Mürekkep 12">
                <a:extLst>
                  <a:ext uri="{FF2B5EF4-FFF2-40B4-BE49-F238E27FC236}">
                    <a16:creationId xmlns:a16="http://schemas.microsoft.com/office/drawing/2014/main" id="{3061689B-8163-D679-7DC5-8DFE17CA4BDC}"/>
                  </a:ext>
                </a:extLst>
              </p14:cNvPr>
              <p14:cNvContentPartPr/>
              <p14:nvPr/>
            </p14:nvContentPartPr>
            <p14:xfrm>
              <a:off x="6086856" y="6606094"/>
              <a:ext cx="6849720" cy="39600"/>
            </p14:xfrm>
          </p:contentPart>
        </mc:Choice>
        <mc:Fallback xmlns="">
          <p:pic>
            <p:nvPicPr>
              <p:cNvPr id="13" name="Mürekkep 12">
                <a:extLst>
                  <a:ext uri="{FF2B5EF4-FFF2-40B4-BE49-F238E27FC236}">
                    <a16:creationId xmlns:a16="http://schemas.microsoft.com/office/drawing/2014/main" id="{3061689B-8163-D679-7DC5-8DFE17CA4BD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33216" y="6498454"/>
                <a:ext cx="695736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Mürekkep 13">
                <a:extLst>
                  <a:ext uri="{FF2B5EF4-FFF2-40B4-BE49-F238E27FC236}">
                    <a16:creationId xmlns:a16="http://schemas.microsoft.com/office/drawing/2014/main" id="{AF04FBBD-E548-7907-51A1-5EE6C69EFD4E}"/>
                  </a:ext>
                </a:extLst>
              </p14:cNvPr>
              <p14:cNvContentPartPr/>
              <p14:nvPr/>
            </p14:nvContentPartPr>
            <p14:xfrm>
              <a:off x="6088296" y="7120534"/>
              <a:ext cx="3927960" cy="57960"/>
            </p14:xfrm>
          </p:contentPart>
        </mc:Choice>
        <mc:Fallback xmlns="">
          <p:pic>
            <p:nvPicPr>
              <p:cNvPr id="14" name="Mürekkep 13">
                <a:extLst>
                  <a:ext uri="{FF2B5EF4-FFF2-40B4-BE49-F238E27FC236}">
                    <a16:creationId xmlns:a16="http://schemas.microsoft.com/office/drawing/2014/main" id="{AF04FBBD-E548-7907-51A1-5EE6C69EFD4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034296" y="7012894"/>
                <a:ext cx="403560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Mürekkep 15">
                <a:extLst>
                  <a:ext uri="{FF2B5EF4-FFF2-40B4-BE49-F238E27FC236}">
                    <a16:creationId xmlns:a16="http://schemas.microsoft.com/office/drawing/2014/main" id="{1BD285DC-1DC7-CCC7-59B3-7928D40BCB1E}"/>
                  </a:ext>
                </a:extLst>
              </p14:cNvPr>
              <p14:cNvContentPartPr/>
              <p14:nvPr/>
            </p14:nvContentPartPr>
            <p14:xfrm>
              <a:off x="1178616" y="3145774"/>
              <a:ext cx="3789720" cy="56160"/>
            </p14:xfrm>
          </p:contentPart>
        </mc:Choice>
        <mc:Fallback xmlns="">
          <p:pic>
            <p:nvPicPr>
              <p:cNvPr id="16" name="Mürekkep 15">
                <a:extLst>
                  <a:ext uri="{FF2B5EF4-FFF2-40B4-BE49-F238E27FC236}">
                    <a16:creationId xmlns:a16="http://schemas.microsoft.com/office/drawing/2014/main" id="{1BD285DC-1DC7-CCC7-59B3-7928D40BCB1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24976" y="3038134"/>
                <a:ext cx="389736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Mürekkep 16">
                <a:extLst>
                  <a:ext uri="{FF2B5EF4-FFF2-40B4-BE49-F238E27FC236}">
                    <a16:creationId xmlns:a16="http://schemas.microsoft.com/office/drawing/2014/main" id="{5EE3711C-4D28-9B7B-DAB7-EB798EE83F47}"/>
                  </a:ext>
                </a:extLst>
              </p14:cNvPr>
              <p14:cNvContentPartPr/>
              <p14:nvPr/>
            </p14:nvContentPartPr>
            <p14:xfrm>
              <a:off x="1058736" y="3414334"/>
              <a:ext cx="2594880" cy="54000"/>
            </p14:xfrm>
          </p:contentPart>
        </mc:Choice>
        <mc:Fallback xmlns="">
          <p:pic>
            <p:nvPicPr>
              <p:cNvPr id="17" name="Mürekkep 16">
                <a:extLst>
                  <a:ext uri="{FF2B5EF4-FFF2-40B4-BE49-F238E27FC236}">
                    <a16:creationId xmlns:a16="http://schemas.microsoft.com/office/drawing/2014/main" id="{5EE3711C-4D28-9B7B-DAB7-EB798EE83F4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04736" y="3306694"/>
                <a:ext cx="27025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Mürekkep 17">
                <a:extLst>
                  <a:ext uri="{FF2B5EF4-FFF2-40B4-BE49-F238E27FC236}">
                    <a16:creationId xmlns:a16="http://schemas.microsoft.com/office/drawing/2014/main" id="{5B0ABF6F-467E-71E4-F6BE-0C343D3A7100}"/>
                  </a:ext>
                </a:extLst>
              </p14:cNvPr>
              <p14:cNvContentPartPr/>
              <p14:nvPr/>
            </p14:nvContentPartPr>
            <p14:xfrm>
              <a:off x="973416" y="3672094"/>
              <a:ext cx="3505320" cy="115560"/>
            </p14:xfrm>
          </p:contentPart>
        </mc:Choice>
        <mc:Fallback xmlns="">
          <p:pic>
            <p:nvPicPr>
              <p:cNvPr id="18" name="Mürekkep 17">
                <a:extLst>
                  <a:ext uri="{FF2B5EF4-FFF2-40B4-BE49-F238E27FC236}">
                    <a16:creationId xmlns:a16="http://schemas.microsoft.com/office/drawing/2014/main" id="{5B0ABF6F-467E-71E4-F6BE-0C343D3A71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19416" y="3564454"/>
                <a:ext cx="361296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Mürekkep 18">
                <a:extLst>
                  <a:ext uri="{FF2B5EF4-FFF2-40B4-BE49-F238E27FC236}">
                    <a16:creationId xmlns:a16="http://schemas.microsoft.com/office/drawing/2014/main" id="{F3CBC36C-0912-3CAC-FDAA-AA45D7DA9312}"/>
                  </a:ext>
                </a:extLst>
              </p14:cNvPr>
              <p14:cNvContentPartPr/>
              <p14:nvPr/>
            </p14:nvContentPartPr>
            <p14:xfrm>
              <a:off x="2413056" y="6524374"/>
              <a:ext cx="2882160" cy="49320"/>
            </p14:xfrm>
          </p:contentPart>
        </mc:Choice>
        <mc:Fallback xmlns="">
          <p:pic>
            <p:nvPicPr>
              <p:cNvPr id="19" name="Mürekkep 18">
                <a:extLst>
                  <a:ext uri="{FF2B5EF4-FFF2-40B4-BE49-F238E27FC236}">
                    <a16:creationId xmlns:a16="http://schemas.microsoft.com/office/drawing/2014/main" id="{F3CBC36C-0912-3CAC-FDAA-AA45D7DA931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359416" y="6416734"/>
                <a:ext cx="298980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Mürekkep 19">
                <a:extLst>
                  <a:ext uri="{FF2B5EF4-FFF2-40B4-BE49-F238E27FC236}">
                    <a16:creationId xmlns:a16="http://schemas.microsoft.com/office/drawing/2014/main" id="{A8873B2C-0DF9-7576-4777-EE3C65B749D5}"/>
                  </a:ext>
                </a:extLst>
              </p14:cNvPr>
              <p14:cNvContentPartPr/>
              <p14:nvPr/>
            </p14:nvContentPartPr>
            <p14:xfrm>
              <a:off x="947496" y="6731734"/>
              <a:ext cx="4101120" cy="54000"/>
            </p14:xfrm>
          </p:contentPart>
        </mc:Choice>
        <mc:Fallback xmlns="">
          <p:pic>
            <p:nvPicPr>
              <p:cNvPr id="20" name="Mürekkep 19">
                <a:extLst>
                  <a:ext uri="{FF2B5EF4-FFF2-40B4-BE49-F238E27FC236}">
                    <a16:creationId xmlns:a16="http://schemas.microsoft.com/office/drawing/2014/main" id="{A8873B2C-0DF9-7576-4777-EE3C65B749D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93496" y="6624094"/>
                <a:ext cx="420876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Mürekkep 20">
                <a:extLst>
                  <a:ext uri="{FF2B5EF4-FFF2-40B4-BE49-F238E27FC236}">
                    <a16:creationId xmlns:a16="http://schemas.microsoft.com/office/drawing/2014/main" id="{4223D100-8888-DFC7-BEAB-CB8D55136008}"/>
                  </a:ext>
                </a:extLst>
              </p14:cNvPr>
              <p14:cNvContentPartPr/>
              <p14:nvPr/>
            </p14:nvContentPartPr>
            <p14:xfrm>
              <a:off x="816816" y="7003174"/>
              <a:ext cx="2017440" cy="97560"/>
            </p14:xfrm>
          </p:contentPart>
        </mc:Choice>
        <mc:Fallback xmlns="">
          <p:pic>
            <p:nvPicPr>
              <p:cNvPr id="21" name="Mürekkep 20">
                <a:extLst>
                  <a:ext uri="{FF2B5EF4-FFF2-40B4-BE49-F238E27FC236}">
                    <a16:creationId xmlns:a16="http://schemas.microsoft.com/office/drawing/2014/main" id="{4223D100-8888-DFC7-BEAB-CB8D5513600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62816" y="6895174"/>
                <a:ext cx="2125080" cy="3132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Resim 21">
            <a:extLst>
              <a:ext uri="{FF2B5EF4-FFF2-40B4-BE49-F238E27FC236}">
                <a16:creationId xmlns:a16="http://schemas.microsoft.com/office/drawing/2014/main" id="{61785DAB-09C3-F50B-FFF4-FC2EFCC1B97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511857" y="1159082"/>
            <a:ext cx="6677957" cy="323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09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95507"/>
            <a:ext cx="858095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Raporun Bölümleri ve İlkeleri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5791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Ders değerlendirme raporu, sistematik bir yapıya sahiptir. Her bölüm, belirli bir amaca hizmet eder ve kanıtlarla desteklenmelidir.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33887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3693914"/>
            <a:ext cx="4196358" cy="30480"/>
          </a:xfrm>
          <a:prstGeom prst="rect">
            <a:avLst/>
          </a:prstGeom>
          <a:solidFill>
            <a:srgbClr val="438951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6" name="Text 4"/>
          <p:cNvSpPr/>
          <p:nvPr/>
        </p:nvSpPr>
        <p:spPr>
          <a:xfrm>
            <a:off x="793790" y="3868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Genel Bilgiler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358640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Dersin tanıtıcı bilgileri ve temel özellikleri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16962" y="333887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3693914"/>
            <a:ext cx="4196358" cy="30480"/>
          </a:xfrm>
          <a:prstGeom prst="rect">
            <a:avLst/>
          </a:prstGeom>
          <a:solidFill>
            <a:srgbClr val="438951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" name="Text 8"/>
          <p:cNvSpPr/>
          <p:nvPr/>
        </p:nvSpPr>
        <p:spPr>
          <a:xfrm>
            <a:off x="5216962" y="3868222"/>
            <a:ext cx="31837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Öğrenme Kazanımları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16962" y="4358640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Ders bilgi paketindeki kazanımların aktarımı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40133" y="333887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3693914"/>
            <a:ext cx="4196358" cy="30480"/>
          </a:xfrm>
          <a:prstGeom prst="rect">
            <a:avLst/>
          </a:prstGeom>
          <a:solidFill>
            <a:srgbClr val="438951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4" name="Text 12"/>
          <p:cNvSpPr/>
          <p:nvPr/>
        </p:nvSpPr>
        <p:spPr>
          <a:xfrm>
            <a:off x="9640133" y="3868222"/>
            <a:ext cx="28617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Öğretim Yöntemleri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40133" y="4358640"/>
            <a:ext cx="419635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Kullanılan aktif öğrenme teknikleri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93790" y="548128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7" name="Shape 15"/>
          <p:cNvSpPr/>
          <p:nvPr/>
        </p:nvSpPr>
        <p:spPr>
          <a:xfrm>
            <a:off x="793790" y="5836325"/>
            <a:ext cx="6407944" cy="30480"/>
          </a:xfrm>
          <a:prstGeom prst="rect">
            <a:avLst/>
          </a:prstGeom>
          <a:solidFill>
            <a:srgbClr val="438951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8" name="Text 16"/>
          <p:cNvSpPr/>
          <p:nvPr/>
        </p:nvSpPr>
        <p:spPr>
          <a:xfrm>
            <a:off x="793790" y="60106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Araç-Gereçler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793790" y="6501051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Ders materyalleri ve dijital platformlar</a:t>
            </a:r>
            <a:endParaRPr lang="en-US" sz="1750" dirty="0"/>
          </a:p>
        </p:txBody>
      </p:sp>
      <p:sp>
        <p:nvSpPr>
          <p:cNvPr id="20" name="Text 18"/>
          <p:cNvSpPr/>
          <p:nvPr/>
        </p:nvSpPr>
        <p:spPr>
          <a:xfrm>
            <a:off x="7428548" y="548128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05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7428548" y="5836325"/>
            <a:ext cx="6407944" cy="30480"/>
          </a:xfrm>
          <a:prstGeom prst="rect">
            <a:avLst/>
          </a:prstGeom>
          <a:solidFill>
            <a:srgbClr val="438951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22" name="Text 20"/>
          <p:cNvSpPr/>
          <p:nvPr/>
        </p:nvSpPr>
        <p:spPr>
          <a:xfrm>
            <a:off x="7428548" y="60106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Sınav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Matriksi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Analizi</a:t>
            </a:r>
            <a:endParaRPr lang="en-US" sz="2200" dirty="0"/>
          </a:p>
        </p:txBody>
      </p:sp>
      <p:sp>
        <p:nvSpPr>
          <p:cNvPr id="23" name="Text 21"/>
          <p:cNvSpPr/>
          <p:nvPr/>
        </p:nvSpPr>
        <p:spPr>
          <a:xfrm>
            <a:off x="7428548" y="6501051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Kazanım matrisi ve başarı değerlendirmesi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3057" y="505182"/>
            <a:ext cx="9036844" cy="574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Genel Bilgiler ve Öğrenme Kazanımları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643057" y="1446728"/>
            <a:ext cx="6580227" cy="5778341"/>
          </a:xfrm>
          <a:prstGeom prst="roundRect">
            <a:avLst>
              <a:gd name="adj" fmla="val 286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4" name="Shape 2"/>
          <p:cNvSpPr/>
          <p:nvPr/>
        </p:nvSpPr>
        <p:spPr>
          <a:xfrm>
            <a:off x="665917" y="1469588"/>
            <a:ext cx="6534507" cy="551140"/>
          </a:xfrm>
          <a:prstGeom prst="roundRect">
            <a:avLst>
              <a:gd name="adj" fmla="val 25028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5" name="Text 3"/>
          <p:cNvSpPr/>
          <p:nvPr/>
        </p:nvSpPr>
        <p:spPr>
          <a:xfrm>
            <a:off x="3795355" y="1572935"/>
            <a:ext cx="275511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849630" y="2204442"/>
            <a:ext cx="2756059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Genel Bilgiler</a:t>
            </a:r>
            <a:endParaRPr lang="en-US" sz="2150" dirty="0"/>
          </a:p>
        </p:txBody>
      </p:sp>
      <p:sp>
        <p:nvSpPr>
          <p:cNvPr id="7" name="Text 5"/>
          <p:cNvSpPr/>
          <p:nvPr/>
        </p:nvSpPr>
        <p:spPr>
          <a:xfrm>
            <a:off x="849630" y="2659023"/>
            <a:ext cx="6167080" cy="587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Dersi tanımlayan temel bilgiler UBYS veya Ders Bilgi Paketi'ndeki bilgilerle birebir uyumlu olmalıdır.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849630" y="3356848"/>
            <a:ext cx="6167080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Ders kodu ve adı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849630" y="3714988"/>
            <a:ext cx="6167080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Dönem bilgisi (Güz/Bahar)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849630" y="4073128"/>
            <a:ext cx="6167080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Zorunlu/Seçmeli durumu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849630" y="4431268"/>
            <a:ext cx="6167080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Kredi ve AKTS bilgisi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849630" y="4789408"/>
            <a:ext cx="6167080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Program adı (mutlaka belirtilmeli)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849630" y="5289947"/>
            <a:ext cx="6167080" cy="1074301"/>
          </a:xfrm>
          <a:prstGeom prst="roundRect">
            <a:avLst>
              <a:gd name="adj" fmla="val 15393"/>
            </a:avLst>
          </a:prstGeom>
          <a:solidFill>
            <a:srgbClr val="CCE6D1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43" y="5549146"/>
            <a:ext cx="229672" cy="183713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1446728" y="5519499"/>
            <a:ext cx="5386268" cy="801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Önemli:</a:t>
            </a: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İkinci</a:t>
            </a: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öğretim</a:t>
            </a: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için</a:t>
            </a: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doldurmaya</a:t>
            </a: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gerek</a:t>
            </a: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yoktur</a:t>
            </a: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Birden </a:t>
            </a:r>
            <a:r>
              <a:rPr lang="en-US" sz="1400" dirty="0" err="1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fazla</a:t>
            </a: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şubede</a:t>
            </a: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derse</a:t>
            </a: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giriyorsanız</a:t>
            </a: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örnek</a:t>
            </a: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bir</a:t>
            </a: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şube</a:t>
            </a: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doldurmanız</a:t>
            </a: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yeterlidir</a:t>
            </a: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 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7406997" y="1446728"/>
            <a:ext cx="6580346" cy="5778341"/>
          </a:xfrm>
          <a:prstGeom prst="roundRect">
            <a:avLst>
              <a:gd name="adj" fmla="val 286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7" name="Shape 14"/>
          <p:cNvSpPr/>
          <p:nvPr/>
        </p:nvSpPr>
        <p:spPr>
          <a:xfrm>
            <a:off x="7429857" y="1469588"/>
            <a:ext cx="6534626" cy="551140"/>
          </a:xfrm>
          <a:prstGeom prst="roundRect">
            <a:avLst>
              <a:gd name="adj" fmla="val 25028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8" name="Text 15"/>
          <p:cNvSpPr/>
          <p:nvPr/>
        </p:nvSpPr>
        <p:spPr>
          <a:xfrm>
            <a:off x="10559415" y="1572935"/>
            <a:ext cx="275511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7613571" y="2204442"/>
            <a:ext cx="3095387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Öğrenme Kazanımları</a:t>
            </a:r>
            <a:endParaRPr lang="en-US" sz="2150" dirty="0"/>
          </a:p>
        </p:txBody>
      </p:sp>
      <p:sp>
        <p:nvSpPr>
          <p:cNvPr id="20" name="Text 17"/>
          <p:cNvSpPr/>
          <p:nvPr/>
        </p:nvSpPr>
        <p:spPr>
          <a:xfrm>
            <a:off x="7613571" y="2659023"/>
            <a:ext cx="6167199" cy="587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Ders bilgi paketindeki "Ders Öğrenme Kazanımları" aynen aktarılmalı ve ölçülebilir olmalıdır.</a:t>
            </a:r>
            <a:endParaRPr lang="en-US" sz="1400" dirty="0"/>
          </a:p>
        </p:txBody>
      </p:sp>
      <p:sp>
        <p:nvSpPr>
          <p:cNvPr id="21" name="Text 18"/>
          <p:cNvSpPr/>
          <p:nvPr/>
        </p:nvSpPr>
        <p:spPr>
          <a:xfrm>
            <a:off x="7613571" y="3356848"/>
            <a:ext cx="2977872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Kazanımlar Nasıl Olmalı?</a:t>
            </a:r>
            <a:endParaRPr lang="en-US" sz="1800" dirty="0"/>
          </a:p>
        </p:txBody>
      </p:sp>
      <p:sp>
        <p:nvSpPr>
          <p:cNvPr id="22" name="Text 19"/>
          <p:cNvSpPr/>
          <p:nvPr/>
        </p:nvSpPr>
        <p:spPr>
          <a:xfrm>
            <a:off x="7613571" y="3754041"/>
            <a:ext cx="6167199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TYÇ ile uyumlu</a:t>
            </a:r>
            <a:endParaRPr lang="en-US" sz="1400" dirty="0"/>
          </a:p>
        </p:txBody>
      </p:sp>
      <p:sp>
        <p:nvSpPr>
          <p:cNvPr id="23" name="Text 20"/>
          <p:cNvSpPr/>
          <p:nvPr/>
        </p:nvSpPr>
        <p:spPr>
          <a:xfrm>
            <a:off x="7613571" y="4112181"/>
            <a:ext cx="6167199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Program çıktılarıyla ilişkilendirilmiş</a:t>
            </a:r>
            <a:endParaRPr lang="en-US" sz="1400" dirty="0"/>
          </a:p>
        </p:txBody>
      </p:sp>
      <p:sp>
        <p:nvSpPr>
          <p:cNvPr id="24" name="Text 21"/>
          <p:cNvSpPr/>
          <p:nvPr/>
        </p:nvSpPr>
        <p:spPr>
          <a:xfrm>
            <a:off x="7613571" y="4470321"/>
            <a:ext cx="6167199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Ölçülebilir fiillerle ifade edilmiş</a:t>
            </a:r>
            <a:endParaRPr lang="en-US" sz="1400" dirty="0"/>
          </a:p>
        </p:txBody>
      </p:sp>
      <p:sp>
        <p:nvSpPr>
          <p:cNvPr id="25" name="Text 22"/>
          <p:cNvSpPr/>
          <p:nvPr/>
        </p:nvSpPr>
        <p:spPr>
          <a:xfrm>
            <a:off x="7613571" y="4828461"/>
            <a:ext cx="6167199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Somut ve açık</a:t>
            </a:r>
            <a:endParaRPr lang="en-US" sz="1400" dirty="0"/>
          </a:p>
        </p:txBody>
      </p:sp>
      <p:sp>
        <p:nvSpPr>
          <p:cNvPr id="26" name="Text 23"/>
          <p:cNvSpPr/>
          <p:nvPr/>
        </p:nvSpPr>
        <p:spPr>
          <a:xfrm>
            <a:off x="7613571" y="5232440"/>
            <a:ext cx="2296716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Hatalı Örnek:</a:t>
            </a:r>
            <a:endParaRPr lang="en-US" sz="1800" dirty="0"/>
          </a:p>
        </p:txBody>
      </p:sp>
      <p:sp>
        <p:nvSpPr>
          <p:cNvPr id="27" name="Text 24"/>
          <p:cNvSpPr/>
          <p:nvPr/>
        </p:nvSpPr>
        <p:spPr>
          <a:xfrm>
            <a:off x="7613571" y="5629632"/>
            <a:ext cx="6167199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"Öğrenci İslam tarihi hakkında bilgi sahibi olur." </a:t>
            </a:r>
            <a:r>
              <a:rPr lang="en-US" sz="1400" dirty="0">
                <a:solidFill>
                  <a:srgbClr val="FF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(ölçülebilir değil)</a:t>
            </a:r>
            <a:endParaRPr lang="en-US" sz="1400" dirty="0"/>
          </a:p>
        </p:txBody>
      </p:sp>
      <p:sp>
        <p:nvSpPr>
          <p:cNvPr id="28" name="Text 25"/>
          <p:cNvSpPr/>
          <p:nvPr/>
        </p:nvSpPr>
        <p:spPr>
          <a:xfrm>
            <a:off x="7613571" y="6033611"/>
            <a:ext cx="2296716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Doğru Örnek:</a:t>
            </a:r>
            <a:endParaRPr lang="en-US" sz="1800" dirty="0"/>
          </a:p>
        </p:txBody>
      </p:sp>
      <p:sp>
        <p:nvSpPr>
          <p:cNvPr id="29" name="Text 26"/>
          <p:cNvSpPr/>
          <p:nvPr/>
        </p:nvSpPr>
        <p:spPr>
          <a:xfrm>
            <a:off x="7613571" y="6430804"/>
            <a:ext cx="6167199" cy="587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"Öğrenci, İslam tarihinin temel dönemlerini kronolojik olarak sıralayabilir."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6EF6124-48CC-4F7A-1913-DEC7FCEB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AKTS İŞ Yükü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219B36E-2B21-801D-1C4E-CEAB19D35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474" y="2369634"/>
            <a:ext cx="12798426" cy="5567865"/>
          </a:xfrm>
        </p:spPr>
        <p:txBody>
          <a:bodyPr/>
          <a:lstStyle/>
          <a:p>
            <a:r>
              <a:rPr lang="tr-TR" dirty="0"/>
              <a:t>AKTS </a:t>
            </a:r>
            <a:r>
              <a:rPr lang="tr-TR" b="1" dirty="0"/>
              <a:t>sabit bir sayı değil, yaşayan bir göstergedir.</a:t>
            </a:r>
          </a:p>
          <a:p>
            <a:pPr lvl="1"/>
            <a:r>
              <a:rPr lang="tr-TR" dirty="0"/>
              <a:t>1 AKTS ≈ 25–30 saat öğrenci iş yükü</a:t>
            </a:r>
            <a:endParaRPr lang="tr-TR" b="1" dirty="0"/>
          </a:p>
          <a:p>
            <a:r>
              <a:rPr lang="tr-TR" b="1" dirty="0"/>
              <a:t>İş yükü</a:t>
            </a:r>
            <a:r>
              <a:rPr lang="tr-TR" dirty="0"/>
              <a:t>, öğrencinin bir dersi başarıyla tamamlayabilmesi için harcadığı </a:t>
            </a:r>
            <a:r>
              <a:rPr lang="tr-TR" b="1" dirty="0"/>
              <a:t>toplam zamanı</a:t>
            </a:r>
            <a:r>
              <a:rPr lang="tr-TR" dirty="0"/>
              <a:t> ifade eder.</a:t>
            </a:r>
          </a:p>
          <a:p>
            <a:r>
              <a:rPr lang="tr-TR" dirty="0"/>
              <a:t>İş yükünü hesaplarken “ortalama bir öğrencinin” harcayacağı süre temel alınır. Sadece “ders anlatımı” değil, “öğrenmeye harcanan tüm faaliyetler” dahil edilir.</a:t>
            </a:r>
          </a:p>
          <a:p>
            <a:r>
              <a:rPr lang="tr-TR" b="1" dirty="0"/>
              <a:t>KİDR veya Fakülte Öz Değerlendirme Raporu</a:t>
            </a:r>
            <a:r>
              <a:rPr lang="tr-TR" dirty="0"/>
              <a:t>'nda “derslerin AKTS değerlerinin öğrenci iş yüküyle uyumu” başlığı sorgulanır.</a:t>
            </a:r>
          </a:p>
          <a:p>
            <a:r>
              <a:rPr lang="tr-TR" dirty="0"/>
              <a:t>Öğrenci anketleri veya önceki dönem geri bildirimleriyle doğrulanmalıdır.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9791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797AF9-5FCD-9FD2-4059-3F2C4A08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0E7366A-4E5B-4BC8-60ED-79B2A7FB8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33008"/>
            <a:ext cx="14089758" cy="758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56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D19892D-E4E0-2510-BB46-F39AF2EC4D88}"/>
              </a:ext>
            </a:extLst>
          </p:cNvPr>
          <p:cNvSpPr txBox="1">
            <a:spLocks/>
          </p:cNvSpPr>
          <p:nvPr/>
        </p:nvSpPr>
        <p:spPr>
          <a:xfrm>
            <a:off x="766429" y="276866"/>
            <a:ext cx="12618720" cy="159105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 err="1">
                <a:solidFill>
                  <a:schemeClr val="bg1"/>
                </a:solidFill>
              </a:rPr>
              <a:t>Öğrenme</a:t>
            </a:r>
            <a:r>
              <a:rPr lang="en-US" kern="1200" dirty="0">
                <a:solidFill>
                  <a:schemeClr val="bg1"/>
                </a:solidFill>
              </a:rPr>
              <a:t> </a:t>
            </a:r>
            <a:r>
              <a:rPr lang="en-US" kern="1200" dirty="0" err="1">
                <a:solidFill>
                  <a:schemeClr val="bg1"/>
                </a:solidFill>
              </a:rPr>
              <a:t>Çıktısı</a:t>
            </a:r>
            <a:r>
              <a:rPr lang="en-US" kern="1200" dirty="0">
                <a:solidFill>
                  <a:schemeClr val="bg1"/>
                </a:solidFill>
              </a:rPr>
              <a:t> </a:t>
            </a:r>
            <a:r>
              <a:rPr lang="en-US" kern="1200" dirty="0" err="1">
                <a:solidFill>
                  <a:schemeClr val="bg1"/>
                </a:solidFill>
              </a:rPr>
              <a:t>Yazılırken</a:t>
            </a:r>
            <a:r>
              <a:rPr lang="en-US" kern="1200" dirty="0">
                <a:solidFill>
                  <a:schemeClr val="bg1"/>
                </a:solidFill>
              </a:rPr>
              <a:t> </a:t>
            </a:r>
            <a:r>
              <a:rPr lang="en-US" kern="1200" dirty="0" err="1">
                <a:solidFill>
                  <a:schemeClr val="bg1"/>
                </a:solidFill>
              </a:rPr>
              <a:t>Dikkat</a:t>
            </a:r>
            <a:r>
              <a:rPr lang="en-US" kern="1200" dirty="0">
                <a:solidFill>
                  <a:schemeClr val="bg1"/>
                </a:solidFill>
              </a:rPr>
              <a:t> </a:t>
            </a:r>
            <a:r>
              <a:rPr lang="en-US" kern="1200" dirty="0" err="1">
                <a:solidFill>
                  <a:schemeClr val="bg1"/>
                </a:solidFill>
              </a:rPr>
              <a:t>Edilmesi</a:t>
            </a:r>
            <a:r>
              <a:rPr lang="en-US" kern="1200" dirty="0">
                <a:solidFill>
                  <a:schemeClr val="bg1"/>
                </a:solidFill>
              </a:rPr>
              <a:t> </a:t>
            </a:r>
            <a:r>
              <a:rPr lang="en-US" kern="1200" dirty="0" err="1">
                <a:solidFill>
                  <a:schemeClr val="bg1"/>
                </a:solidFill>
              </a:rPr>
              <a:t>Gerekenler</a:t>
            </a:r>
            <a:r>
              <a:rPr lang="en-US" kern="1200" dirty="0">
                <a:solidFill>
                  <a:schemeClr val="bg1"/>
                </a:solidFill>
              </a:rPr>
              <a:t>- 1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FF02F192-B6C6-847A-8E98-CE3C397C42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6567316"/>
              </p:ext>
            </p:extLst>
          </p:nvPr>
        </p:nvGraphicFramePr>
        <p:xfrm>
          <a:off x="1009498" y="2220468"/>
          <a:ext cx="12618720" cy="5223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5594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67700-080C-8FC3-2A12-750417CA1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9803E3D0-93C8-2619-5231-F204FBCDCF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863655"/>
              </p:ext>
            </p:extLst>
          </p:nvPr>
        </p:nvGraphicFramePr>
        <p:xfrm>
          <a:off x="1009498" y="2220468"/>
          <a:ext cx="12618720" cy="5223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Başlık 1">
            <a:extLst>
              <a:ext uri="{FF2B5EF4-FFF2-40B4-BE49-F238E27FC236}">
                <a16:creationId xmlns:a16="http://schemas.microsoft.com/office/drawing/2014/main" id="{42D8F80D-7A1E-72E6-C0ED-82FFB31DBD26}"/>
              </a:ext>
            </a:extLst>
          </p:cNvPr>
          <p:cNvSpPr txBox="1">
            <a:spLocks/>
          </p:cNvSpPr>
          <p:nvPr/>
        </p:nvSpPr>
        <p:spPr>
          <a:xfrm>
            <a:off x="766429" y="276866"/>
            <a:ext cx="12618720" cy="159105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 err="1">
                <a:solidFill>
                  <a:schemeClr val="bg1"/>
                </a:solidFill>
              </a:rPr>
              <a:t>Öğrenme</a:t>
            </a:r>
            <a:r>
              <a:rPr lang="en-US" kern="1200" dirty="0">
                <a:solidFill>
                  <a:schemeClr val="bg1"/>
                </a:solidFill>
              </a:rPr>
              <a:t> </a:t>
            </a:r>
            <a:r>
              <a:rPr lang="en-US" kern="1200" dirty="0" err="1">
                <a:solidFill>
                  <a:schemeClr val="bg1"/>
                </a:solidFill>
              </a:rPr>
              <a:t>Çıktısı</a:t>
            </a:r>
            <a:r>
              <a:rPr lang="en-US" kern="1200" dirty="0">
                <a:solidFill>
                  <a:schemeClr val="bg1"/>
                </a:solidFill>
              </a:rPr>
              <a:t> </a:t>
            </a:r>
            <a:r>
              <a:rPr lang="en-US" kern="1200" dirty="0" err="1">
                <a:solidFill>
                  <a:schemeClr val="bg1"/>
                </a:solidFill>
              </a:rPr>
              <a:t>Yazılırken</a:t>
            </a:r>
            <a:r>
              <a:rPr lang="en-US" kern="1200" dirty="0">
                <a:solidFill>
                  <a:schemeClr val="bg1"/>
                </a:solidFill>
              </a:rPr>
              <a:t> </a:t>
            </a:r>
            <a:r>
              <a:rPr lang="en-US" kern="1200" dirty="0" err="1">
                <a:solidFill>
                  <a:schemeClr val="bg1"/>
                </a:solidFill>
              </a:rPr>
              <a:t>Dikkat</a:t>
            </a:r>
            <a:r>
              <a:rPr lang="en-US" kern="1200" dirty="0">
                <a:solidFill>
                  <a:schemeClr val="bg1"/>
                </a:solidFill>
              </a:rPr>
              <a:t> </a:t>
            </a:r>
            <a:r>
              <a:rPr lang="en-US" kern="1200" dirty="0" err="1">
                <a:solidFill>
                  <a:schemeClr val="bg1"/>
                </a:solidFill>
              </a:rPr>
              <a:t>Edilmesi</a:t>
            </a:r>
            <a:r>
              <a:rPr lang="en-US" kern="1200" dirty="0">
                <a:solidFill>
                  <a:schemeClr val="bg1"/>
                </a:solidFill>
              </a:rPr>
              <a:t> </a:t>
            </a:r>
            <a:r>
              <a:rPr lang="en-US" kern="1200" dirty="0" err="1">
                <a:solidFill>
                  <a:schemeClr val="bg1"/>
                </a:solidFill>
              </a:rPr>
              <a:t>Gerekenler</a:t>
            </a:r>
            <a:r>
              <a:rPr lang="en-US" kern="1200" dirty="0">
                <a:solidFill>
                  <a:schemeClr val="bg1"/>
                </a:solidFill>
              </a:rPr>
              <a:t>- 2</a:t>
            </a:r>
          </a:p>
        </p:txBody>
      </p:sp>
    </p:spTree>
    <p:extLst>
      <p:ext uri="{BB962C8B-B14F-4D97-AF65-F5344CB8AC3E}">
        <p14:creationId xmlns:p14="http://schemas.microsoft.com/office/powerpoint/2010/main" val="322508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1610</Words>
  <Application>Microsoft Office PowerPoint</Application>
  <PresentationFormat>Özel</PresentationFormat>
  <Paragraphs>277</Paragraphs>
  <Slides>25</Slides>
  <Notes>10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30" baseType="lpstr">
      <vt:lpstr>Fraunces Extra Bold</vt:lpstr>
      <vt:lpstr>Fraunces Light</vt:lpstr>
      <vt:lpstr>Nobile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AKTS İŞ Yükü</vt:lpstr>
      <vt:lpstr>PowerPoint Sunusu</vt:lpstr>
      <vt:lpstr>PowerPoint Sunusu</vt:lpstr>
      <vt:lpstr>PowerPoint Sunusu</vt:lpstr>
      <vt:lpstr>Sık hatalar → Doğru yazım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Ders Çıktısına Uygun Soru Yazım Rehberi</vt:lpstr>
      <vt:lpstr>Örnek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Osman Taşkın</cp:lastModifiedBy>
  <cp:revision>10</cp:revision>
  <dcterms:created xsi:type="dcterms:W3CDTF">2025-11-03T14:28:55Z</dcterms:created>
  <dcterms:modified xsi:type="dcterms:W3CDTF">2025-11-07T11:32:04Z</dcterms:modified>
</cp:coreProperties>
</file>